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77" r:id="rId3"/>
    <p:sldId id="279" r:id="rId4"/>
    <p:sldId id="258" r:id="rId5"/>
    <p:sldId id="260" r:id="rId6"/>
    <p:sldId id="261" r:id="rId7"/>
    <p:sldId id="272" r:id="rId8"/>
    <p:sldId id="262" r:id="rId9"/>
    <p:sldId id="273" r:id="rId10"/>
    <p:sldId id="274" r:id="rId11"/>
    <p:sldId id="259" r:id="rId12"/>
    <p:sldId id="271" r:id="rId13"/>
    <p:sldId id="267" r:id="rId14"/>
    <p:sldId id="268" r:id="rId15"/>
    <p:sldId id="270" r:id="rId16"/>
    <p:sldId id="281" r:id="rId17"/>
    <p:sldId id="280" r:id="rId18"/>
    <p:sldId id="275" r:id="rId19"/>
    <p:sldId id="278"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89636" autoAdjust="0"/>
  </p:normalViewPr>
  <p:slideViewPr>
    <p:cSldViewPr snapToGrid="0">
      <p:cViewPr varScale="1">
        <p:scale>
          <a:sx n="66" d="100"/>
          <a:sy n="66" d="100"/>
        </p:scale>
        <p:origin x="834" y="60"/>
      </p:cViewPr>
      <p:guideLst/>
    </p:cSldViewPr>
  </p:slideViewPr>
  <p:outlineViewPr>
    <p:cViewPr>
      <p:scale>
        <a:sx n="33" d="100"/>
        <a:sy n="33" d="100"/>
      </p:scale>
      <p:origin x="0" y="-450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EB6050-6252-4278-AD54-837FDDEC9E64}" type="datetimeFigureOut">
              <a:rPr lang="en-US" smtClean="0"/>
              <a:t>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A89513-57A1-4AAC-86A6-6222AFC24214}" type="slidenum">
              <a:rPr lang="en-US" smtClean="0"/>
              <a:t>‹#›</a:t>
            </a:fld>
            <a:endParaRPr lang="en-US"/>
          </a:p>
        </p:txBody>
      </p:sp>
    </p:spTree>
    <p:extLst>
      <p:ext uri="{BB962C8B-B14F-4D97-AF65-F5344CB8AC3E}">
        <p14:creationId xmlns:p14="http://schemas.microsoft.com/office/powerpoint/2010/main" val="2714821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solidFill>
                  <a:schemeClr val="tx1"/>
                </a:solidFill>
                <a:latin typeface="Arial" panose="020B0604020202020204" pitchFamily="34" charset="0"/>
                <a:cs typeface="Arial" panose="020B0604020202020204" pitchFamily="34" charset="0"/>
              </a:rPr>
              <a:t>1. </a:t>
            </a:r>
            <a:r>
              <a:rPr lang="en-US" sz="1600" dirty="0" err="1" smtClean="0">
                <a:solidFill>
                  <a:schemeClr val="tx1"/>
                </a:solidFill>
                <a:latin typeface="Arial" panose="020B0604020202020204" pitchFamily="34" charset="0"/>
                <a:cs typeface="Arial" panose="020B0604020202020204" pitchFamily="34" charset="0"/>
              </a:rPr>
              <a:t>Tổng</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quan</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về</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đề</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tài</a:t>
            </a:r>
            <a:r>
              <a:rPr lang="en-US" sz="1600" dirty="0" smtClean="0">
                <a:solidFill>
                  <a:schemeClr val="tx1"/>
                </a:solidFill>
                <a:latin typeface="Arial" panose="020B0604020202020204" pitchFamily="34" charset="0"/>
                <a:cs typeface="Arial" panose="020B0604020202020204" pitchFamily="34" charset="0"/>
              </a:rPr>
              <a:t> </a:t>
            </a:r>
          </a:p>
          <a:p>
            <a:pPr lvl="1"/>
            <a:r>
              <a:rPr lang="en-US" sz="1300" dirty="0" err="1" smtClean="0">
                <a:solidFill>
                  <a:schemeClr val="tx1"/>
                </a:solidFill>
                <a:latin typeface="Arial" panose="020B0604020202020204" pitchFamily="34" charset="0"/>
                <a:cs typeface="Arial" panose="020B0604020202020204" pitchFamily="34" charset="0"/>
              </a:rPr>
              <a:t>Công</a:t>
            </a:r>
            <a:r>
              <a:rPr lang="en-US" sz="1300" dirty="0" smtClean="0">
                <a:solidFill>
                  <a:schemeClr val="tx1"/>
                </a:solidFill>
                <a:latin typeface="Arial" panose="020B0604020202020204" pitchFamily="34" charset="0"/>
                <a:cs typeface="Arial" panose="020B0604020202020204" pitchFamily="34" charset="0"/>
              </a:rPr>
              <a:t> </a:t>
            </a:r>
            <a:r>
              <a:rPr lang="en-US" sz="1300" dirty="0" err="1" smtClean="0">
                <a:solidFill>
                  <a:schemeClr val="tx1"/>
                </a:solidFill>
                <a:latin typeface="Arial" panose="020B0604020202020204" pitchFamily="34" charset="0"/>
                <a:cs typeface="Arial" panose="020B0604020202020204" pitchFamily="34" charset="0"/>
              </a:rPr>
              <a:t>nghệ</a:t>
            </a:r>
            <a:r>
              <a:rPr lang="en-US" sz="1300" dirty="0" smtClean="0">
                <a:solidFill>
                  <a:schemeClr val="tx1"/>
                </a:solidFill>
                <a:latin typeface="Arial" panose="020B0604020202020204" pitchFamily="34" charset="0"/>
                <a:cs typeface="Arial" panose="020B0604020202020204" pitchFamily="34" charset="0"/>
              </a:rPr>
              <a:t> VR  </a:t>
            </a:r>
          </a:p>
          <a:p>
            <a:pPr lvl="1"/>
            <a:r>
              <a:rPr lang="en-US" sz="1300" dirty="0" err="1" smtClean="0">
                <a:solidFill>
                  <a:schemeClr val="tx1"/>
                </a:solidFill>
                <a:latin typeface="Arial" panose="020B0604020202020204" pitchFamily="34" charset="0"/>
                <a:cs typeface="Arial" panose="020B0604020202020204" pitchFamily="34" charset="0"/>
              </a:rPr>
              <a:t>Phạm</a:t>
            </a:r>
            <a:r>
              <a:rPr lang="en-US" sz="1300" dirty="0" smtClean="0">
                <a:solidFill>
                  <a:schemeClr val="tx1"/>
                </a:solidFill>
                <a:latin typeface="Arial" panose="020B0604020202020204" pitchFamily="34" charset="0"/>
                <a:cs typeface="Arial" panose="020B0604020202020204" pitchFamily="34" charset="0"/>
              </a:rPr>
              <a:t> vi </a:t>
            </a:r>
            <a:r>
              <a:rPr lang="en-US" sz="1300" dirty="0" err="1" smtClean="0">
                <a:solidFill>
                  <a:schemeClr val="tx1"/>
                </a:solidFill>
                <a:latin typeface="Arial" panose="020B0604020202020204" pitchFamily="34" charset="0"/>
                <a:cs typeface="Arial" panose="020B0604020202020204" pitchFamily="34" charset="0"/>
              </a:rPr>
              <a:t>đồ</a:t>
            </a:r>
            <a:r>
              <a:rPr lang="en-US" sz="1300" dirty="0" smtClean="0">
                <a:solidFill>
                  <a:schemeClr val="tx1"/>
                </a:solidFill>
                <a:latin typeface="Arial" panose="020B0604020202020204" pitchFamily="34" charset="0"/>
                <a:cs typeface="Arial" panose="020B0604020202020204" pitchFamily="34" charset="0"/>
              </a:rPr>
              <a:t> </a:t>
            </a:r>
            <a:r>
              <a:rPr lang="en-US" sz="1300" dirty="0" err="1" smtClean="0">
                <a:solidFill>
                  <a:schemeClr val="tx1"/>
                </a:solidFill>
                <a:latin typeface="Arial" panose="020B0604020202020204" pitchFamily="34" charset="0"/>
                <a:cs typeface="Arial" panose="020B0604020202020204" pitchFamily="34" charset="0"/>
              </a:rPr>
              <a:t>án</a:t>
            </a:r>
            <a:endParaRPr lang="en-US" sz="1300" dirty="0" smtClean="0">
              <a:solidFill>
                <a:schemeClr val="tx1"/>
              </a:solidFill>
              <a:latin typeface="Arial" panose="020B0604020202020204" pitchFamily="34" charset="0"/>
              <a:cs typeface="Arial" panose="020B0604020202020204" pitchFamily="34" charset="0"/>
            </a:endParaRPr>
          </a:p>
          <a:p>
            <a:r>
              <a:rPr lang="en-US" sz="1600" dirty="0" smtClean="0">
                <a:solidFill>
                  <a:schemeClr val="tx1"/>
                </a:solidFill>
                <a:latin typeface="Arial" panose="020B0604020202020204" pitchFamily="34" charset="0"/>
                <a:cs typeface="Arial" panose="020B0604020202020204" pitchFamily="34" charset="0"/>
              </a:rPr>
              <a:t>2. </a:t>
            </a:r>
            <a:r>
              <a:rPr lang="en-US" sz="1600" dirty="0" err="1" smtClean="0">
                <a:solidFill>
                  <a:schemeClr val="tx1"/>
                </a:solidFill>
                <a:latin typeface="Arial" panose="020B0604020202020204" pitchFamily="34" charset="0"/>
                <a:cs typeface="Arial" panose="020B0604020202020204" pitchFamily="34" charset="0"/>
              </a:rPr>
              <a:t>Cơ</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sở</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lý</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thuyết</a:t>
            </a:r>
            <a:endParaRPr lang="en-US" sz="1600" dirty="0" smtClean="0">
              <a:solidFill>
                <a:schemeClr val="tx1"/>
              </a:solidFill>
              <a:latin typeface="Arial" panose="020B0604020202020204" pitchFamily="34" charset="0"/>
              <a:cs typeface="Arial" panose="020B0604020202020204" pitchFamily="34" charset="0"/>
            </a:endParaRPr>
          </a:p>
          <a:p>
            <a:pPr marL="457200" lvl="1" indent="0">
              <a:buNone/>
            </a:pPr>
            <a:r>
              <a:rPr lang="en-US" sz="1400" dirty="0" smtClean="0">
                <a:solidFill>
                  <a:schemeClr val="tx1"/>
                </a:solidFill>
                <a:latin typeface="Arial" panose="020B0604020202020204" pitchFamily="34" charset="0"/>
                <a:cs typeface="Arial" panose="020B0604020202020204" pitchFamily="34" charset="0"/>
              </a:rPr>
              <a:t>2.1 </a:t>
            </a:r>
            <a:r>
              <a:rPr lang="en-US" sz="1400" dirty="0" err="1" smtClean="0">
                <a:solidFill>
                  <a:schemeClr val="tx1"/>
                </a:solidFill>
                <a:latin typeface="Arial" panose="020B0604020202020204" pitchFamily="34" charset="0"/>
                <a:cs typeface="Arial" panose="020B0604020202020204" pitchFamily="34" charset="0"/>
              </a:rPr>
              <a:t>Những</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kiến</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thức</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cơ</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bản</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về</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đo</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lường</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quy</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ước</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trong</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việc</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đo</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góc</a:t>
            </a:r>
            <a:endParaRPr lang="en-US" sz="1400" dirty="0" smtClean="0">
              <a:solidFill>
                <a:schemeClr val="tx1"/>
              </a:solidFill>
              <a:latin typeface="Arial" panose="020B0604020202020204" pitchFamily="34" charset="0"/>
              <a:cs typeface="Arial" panose="020B0604020202020204" pitchFamily="34" charset="0"/>
            </a:endParaRPr>
          </a:p>
          <a:p>
            <a:pPr lvl="1"/>
            <a:r>
              <a:rPr lang="en-US" sz="1300" dirty="0" err="1" smtClean="0">
                <a:solidFill>
                  <a:schemeClr val="tx1"/>
                </a:solidFill>
                <a:latin typeface="Arial" panose="020B0604020202020204" pitchFamily="34" charset="0"/>
                <a:cs typeface="Arial" panose="020B0604020202020204" pitchFamily="34" charset="0"/>
              </a:rPr>
              <a:t>Góc</a:t>
            </a:r>
            <a:r>
              <a:rPr lang="en-US" sz="1300" dirty="0" smtClean="0">
                <a:solidFill>
                  <a:schemeClr val="tx1"/>
                </a:solidFill>
                <a:latin typeface="Arial" panose="020B0604020202020204" pitchFamily="34" charset="0"/>
                <a:cs typeface="Arial" panose="020B0604020202020204" pitchFamily="34" charset="0"/>
              </a:rPr>
              <a:t> pitch , yaw , roll, vector Quaternion </a:t>
            </a:r>
            <a:r>
              <a:rPr lang="en-US" sz="1300" dirty="0" err="1" smtClean="0">
                <a:solidFill>
                  <a:schemeClr val="tx1"/>
                </a:solidFill>
                <a:latin typeface="Arial" panose="020B0604020202020204" pitchFamily="34" charset="0"/>
                <a:cs typeface="Arial" panose="020B0604020202020204" pitchFamily="34" charset="0"/>
              </a:rPr>
              <a:t>và</a:t>
            </a:r>
            <a:r>
              <a:rPr lang="en-US" sz="1300" dirty="0" smtClean="0">
                <a:solidFill>
                  <a:schemeClr val="tx1"/>
                </a:solidFill>
                <a:latin typeface="Arial" panose="020B0604020202020204" pitchFamily="34" charset="0"/>
                <a:cs typeface="Arial" panose="020B0604020202020204" pitchFamily="34" charset="0"/>
              </a:rPr>
              <a:t> </a:t>
            </a:r>
            <a:r>
              <a:rPr lang="en-US" sz="1300" dirty="0" err="1" smtClean="0">
                <a:solidFill>
                  <a:schemeClr val="tx1"/>
                </a:solidFill>
                <a:latin typeface="Arial" panose="020B0604020202020204" pitchFamily="34" charset="0"/>
                <a:cs typeface="Arial" panose="020B0604020202020204" pitchFamily="34" charset="0"/>
              </a:rPr>
              <a:t>các</a:t>
            </a:r>
            <a:r>
              <a:rPr lang="en-US" sz="1300" dirty="0" smtClean="0">
                <a:solidFill>
                  <a:schemeClr val="tx1"/>
                </a:solidFill>
                <a:latin typeface="Arial" panose="020B0604020202020204" pitchFamily="34" charset="0"/>
                <a:cs typeface="Arial" panose="020B0604020202020204" pitchFamily="34" charset="0"/>
              </a:rPr>
              <a:t> </a:t>
            </a:r>
            <a:r>
              <a:rPr lang="en-US" sz="1300" dirty="0" err="1" smtClean="0">
                <a:solidFill>
                  <a:schemeClr val="tx1"/>
                </a:solidFill>
                <a:latin typeface="Arial" panose="020B0604020202020204" pitchFamily="34" charset="0"/>
                <a:cs typeface="Arial" panose="020B0604020202020204" pitchFamily="34" charset="0"/>
              </a:rPr>
              <a:t>công</a:t>
            </a:r>
            <a:r>
              <a:rPr lang="en-US" sz="1300" dirty="0" smtClean="0">
                <a:solidFill>
                  <a:schemeClr val="tx1"/>
                </a:solidFill>
                <a:latin typeface="Arial" panose="020B0604020202020204" pitchFamily="34" charset="0"/>
                <a:cs typeface="Arial" panose="020B0604020202020204" pitchFamily="34" charset="0"/>
              </a:rPr>
              <a:t> </a:t>
            </a:r>
            <a:r>
              <a:rPr lang="en-US" sz="1300" dirty="0" err="1" smtClean="0">
                <a:solidFill>
                  <a:schemeClr val="tx1"/>
                </a:solidFill>
                <a:latin typeface="Arial" panose="020B0604020202020204" pitchFamily="34" charset="0"/>
                <a:cs typeface="Arial" panose="020B0604020202020204" pitchFamily="34" charset="0"/>
              </a:rPr>
              <a:t>thức</a:t>
            </a:r>
            <a:r>
              <a:rPr lang="en-US" sz="1300" dirty="0" smtClean="0">
                <a:solidFill>
                  <a:schemeClr val="tx1"/>
                </a:solidFill>
                <a:latin typeface="Arial" panose="020B0604020202020204" pitchFamily="34" charset="0"/>
                <a:cs typeface="Arial" panose="020B0604020202020204" pitchFamily="34" charset="0"/>
              </a:rPr>
              <a:t> </a:t>
            </a:r>
            <a:r>
              <a:rPr lang="en-US" sz="1300" dirty="0" err="1" smtClean="0">
                <a:solidFill>
                  <a:schemeClr val="tx1"/>
                </a:solidFill>
                <a:latin typeface="Arial" panose="020B0604020202020204" pitchFamily="34" charset="0"/>
                <a:cs typeface="Arial" panose="020B0604020202020204" pitchFamily="34" charset="0"/>
              </a:rPr>
              <a:t>được</a:t>
            </a:r>
            <a:r>
              <a:rPr lang="en-US" sz="1300" dirty="0" smtClean="0">
                <a:solidFill>
                  <a:schemeClr val="tx1"/>
                </a:solidFill>
                <a:latin typeface="Arial" panose="020B0604020202020204" pitchFamily="34" charset="0"/>
                <a:cs typeface="Arial" panose="020B0604020202020204" pitchFamily="34" charset="0"/>
              </a:rPr>
              <a:t> </a:t>
            </a:r>
            <a:r>
              <a:rPr lang="en-US" sz="1300" dirty="0" err="1" smtClean="0">
                <a:solidFill>
                  <a:schemeClr val="tx1"/>
                </a:solidFill>
                <a:latin typeface="Arial" panose="020B0604020202020204" pitchFamily="34" charset="0"/>
                <a:cs typeface="Arial" panose="020B0604020202020204" pitchFamily="34" charset="0"/>
              </a:rPr>
              <a:t>sử</a:t>
            </a:r>
            <a:r>
              <a:rPr lang="en-US" sz="1300" dirty="0" smtClean="0">
                <a:solidFill>
                  <a:schemeClr val="tx1"/>
                </a:solidFill>
                <a:latin typeface="Arial" panose="020B0604020202020204" pitchFamily="34" charset="0"/>
                <a:cs typeface="Arial" panose="020B0604020202020204" pitchFamily="34" charset="0"/>
              </a:rPr>
              <a:t> </a:t>
            </a:r>
            <a:r>
              <a:rPr lang="en-US" sz="1300" dirty="0" err="1" smtClean="0">
                <a:solidFill>
                  <a:schemeClr val="tx1"/>
                </a:solidFill>
                <a:latin typeface="Arial" panose="020B0604020202020204" pitchFamily="34" charset="0"/>
                <a:cs typeface="Arial" panose="020B0604020202020204" pitchFamily="34" charset="0"/>
              </a:rPr>
              <a:t>dụng</a:t>
            </a:r>
            <a:endParaRPr lang="en-US" sz="1300" dirty="0" smtClean="0">
              <a:solidFill>
                <a:schemeClr val="tx1"/>
              </a:solidFill>
              <a:latin typeface="Arial" panose="020B0604020202020204" pitchFamily="34" charset="0"/>
              <a:cs typeface="Arial" panose="020B0604020202020204" pitchFamily="34" charset="0"/>
            </a:endParaRPr>
          </a:p>
          <a:p>
            <a:pPr marL="0" indent="0">
              <a:buNone/>
            </a:pPr>
            <a:r>
              <a:rPr lang="en-US" sz="1400" dirty="0" smtClean="0">
                <a:solidFill>
                  <a:schemeClr val="tx1"/>
                </a:solidFill>
                <a:latin typeface="Arial" panose="020B0604020202020204" pitchFamily="34" charset="0"/>
                <a:cs typeface="Arial" panose="020B0604020202020204" pitchFamily="34" charset="0"/>
              </a:rPr>
              <a:t>         2.2 </a:t>
            </a:r>
            <a:r>
              <a:rPr lang="en-US" sz="1400" dirty="0" err="1" smtClean="0">
                <a:solidFill>
                  <a:schemeClr val="tx1"/>
                </a:solidFill>
                <a:latin typeface="Arial" panose="020B0604020202020204" pitchFamily="34" charset="0"/>
                <a:cs typeface="Arial" panose="020B0604020202020204" pitchFamily="34" charset="0"/>
              </a:rPr>
              <a:t>Các</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thành</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phần</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liên</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quan</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thu</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nhận</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thông</a:t>
            </a:r>
            <a:r>
              <a:rPr lang="en-US" sz="1400" dirty="0" smtClean="0">
                <a:solidFill>
                  <a:schemeClr val="tx1"/>
                </a:solidFill>
                <a:latin typeface="Arial" panose="020B0604020202020204" pitchFamily="34" charset="0"/>
                <a:cs typeface="Arial" panose="020B0604020202020204" pitchFamily="34" charset="0"/>
              </a:rPr>
              <a:t> tin </a:t>
            </a:r>
            <a:r>
              <a:rPr lang="en-US" sz="1400" dirty="0" err="1" smtClean="0">
                <a:solidFill>
                  <a:schemeClr val="tx1"/>
                </a:solidFill>
                <a:latin typeface="Arial" panose="020B0604020202020204" pitchFamily="34" charset="0"/>
                <a:cs typeface="Arial" panose="020B0604020202020204" pitchFamily="34" charset="0"/>
              </a:rPr>
              <a:t>từ</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phần</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cứng</a:t>
            </a:r>
            <a:r>
              <a:rPr lang="en-US" sz="1400" dirty="0" smtClean="0">
                <a:solidFill>
                  <a:schemeClr val="tx1"/>
                </a:solidFill>
                <a:latin typeface="Arial" panose="020B0604020202020204" pitchFamily="34" charset="0"/>
                <a:cs typeface="Arial" panose="020B0604020202020204" pitchFamily="34" charset="0"/>
              </a:rPr>
              <a:t> :  </a:t>
            </a:r>
          </a:p>
          <a:p>
            <a:pPr lvl="1"/>
            <a:r>
              <a:rPr lang="en-US" sz="1300" dirty="0" err="1" smtClean="0">
                <a:solidFill>
                  <a:schemeClr val="tx1"/>
                </a:solidFill>
                <a:latin typeface="Arial" panose="020B0604020202020204" pitchFamily="34" charset="0"/>
                <a:cs typeface="Arial" panose="020B0604020202020204" pitchFamily="34" charset="0"/>
              </a:rPr>
              <a:t>Các</a:t>
            </a:r>
            <a:r>
              <a:rPr lang="en-US" sz="1300" dirty="0" smtClean="0">
                <a:solidFill>
                  <a:schemeClr val="tx1"/>
                </a:solidFill>
                <a:latin typeface="Arial" panose="020B0604020202020204" pitchFamily="34" charset="0"/>
                <a:cs typeface="Arial" panose="020B0604020202020204" pitchFamily="34" charset="0"/>
              </a:rPr>
              <a:t> </a:t>
            </a:r>
            <a:r>
              <a:rPr lang="en-US" sz="1300" dirty="0" err="1" smtClean="0">
                <a:solidFill>
                  <a:schemeClr val="tx1"/>
                </a:solidFill>
                <a:latin typeface="Arial" panose="020B0604020202020204" pitchFamily="34" charset="0"/>
                <a:cs typeface="Arial" panose="020B0604020202020204" pitchFamily="34" charset="0"/>
              </a:rPr>
              <a:t>linh</a:t>
            </a:r>
            <a:r>
              <a:rPr lang="en-US" sz="1300" dirty="0" smtClean="0">
                <a:solidFill>
                  <a:schemeClr val="tx1"/>
                </a:solidFill>
                <a:latin typeface="Arial" panose="020B0604020202020204" pitchFamily="34" charset="0"/>
                <a:cs typeface="Arial" panose="020B0604020202020204" pitchFamily="34" charset="0"/>
              </a:rPr>
              <a:t> </a:t>
            </a:r>
            <a:r>
              <a:rPr lang="en-US" sz="1300" dirty="0" err="1" smtClean="0">
                <a:solidFill>
                  <a:schemeClr val="tx1"/>
                </a:solidFill>
                <a:latin typeface="Arial" panose="020B0604020202020204" pitchFamily="34" charset="0"/>
                <a:cs typeface="Arial" panose="020B0604020202020204" pitchFamily="34" charset="0"/>
              </a:rPr>
              <a:t>kiện</a:t>
            </a:r>
            <a:r>
              <a:rPr lang="en-US" sz="1300" dirty="0" smtClean="0">
                <a:solidFill>
                  <a:schemeClr val="tx1"/>
                </a:solidFill>
                <a:latin typeface="Arial" panose="020B0604020202020204" pitchFamily="34" charset="0"/>
                <a:cs typeface="Arial" panose="020B0604020202020204" pitchFamily="34" charset="0"/>
              </a:rPr>
              <a:t> </a:t>
            </a:r>
            <a:r>
              <a:rPr lang="en-US" sz="1300" dirty="0" err="1" smtClean="0">
                <a:solidFill>
                  <a:schemeClr val="tx1"/>
                </a:solidFill>
                <a:latin typeface="Arial" panose="020B0604020202020204" pitchFamily="34" charset="0"/>
                <a:cs typeface="Arial" panose="020B0604020202020204" pitchFamily="34" charset="0"/>
              </a:rPr>
              <a:t>sử</a:t>
            </a:r>
            <a:r>
              <a:rPr lang="en-US" sz="1300" dirty="0" smtClean="0">
                <a:solidFill>
                  <a:schemeClr val="tx1"/>
                </a:solidFill>
                <a:latin typeface="Arial" panose="020B0604020202020204" pitchFamily="34" charset="0"/>
                <a:cs typeface="Arial" panose="020B0604020202020204" pitchFamily="34" charset="0"/>
              </a:rPr>
              <a:t> </a:t>
            </a:r>
            <a:r>
              <a:rPr lang="en-US" sz="1300" dirty="0" err="1" smtClean="0">
                <a:solidFill>
                  <a:schemeClr val="tx1"/>
                </a:solidFill>
                <a:latin typeface="Arial" panose="020B0604020202020204" pitchFamily="34" charset="0"/>
                <a:cs typeface="Arial" panose="020B0604020202020204" pitchFamily="34" charset="0"/>
              </a:rPr>
              <a:t>dụng</a:t>
            </a:r>
            <a:r>
              <a:rPr lang="en-US" sz="1300" dirty="0" smtClean="0">
                <a:solidFill>
                  <a:schemeClr val="tx1"/>
                </a:solidFill>
                <a:latin typeface="Arial" panose="020B0604020202020204" pitchFamily="34" charset="0"/>
                <a:cs typeface="Arial" panose="020B0604020202020204" pitchFamily="34" charset="0"/>
              </a:rPr>
              <a:t> </a:t>
            </a:r>
            <a:r>
              <a:rPr lang="en-US" sz="1300" dirty="0" err="1" smtClean="0">
                <a:solidFill>
                  <a:schemeClr val="tx1"/>
                </a:solidFill>
                <a:latin typeface="Arial" panose="020B0604020202020204" pitchFamily="34" charset="0"/>
                <a:cs typeface="Arial" panose="020B0604020202020204" pitchFamily="34" charset="0"/>
              </a:rPr>
              <a:t>chính</a:t>
            </a:r>
            <a:r>
              <a:rPr lang="en-US" sz="1300" dirty="0" smtClean="0">
                <a:solidFill>
                  <a:schemeClr val="tx1"/>
                </a:solidFill>
                <a:latin typeface="Arial" panose="020B0604020202020204" pitchFamily="34" charset="0"/>
                <a:cs typeface="Arial" panose="020B0604020202020204" pitchFamily="34" charset="0"/>
              </a:rPr>
              <a:t> : MPU6050 , Joystick ( </a:t>
            </a:r>
            <a:r>
              <a:rPr lang="en-US" sz="1300" dirty="0" err="1" smtClean="0">
                <a:solidFill>
                  <a:schemeClr val="tx1"/>
                </a:solidFill>
                <a:latin typeface="Arial" panose="020B0604020202020204" pitchFamily="34" charset="0"/>
                <a:cs typeface="Arial" panose="020B0604020202020204" pitchFamily="34" charset="0"/>
              </a:rPr>
              <a:t>phím</a:t>
            </a:r>
            <a:r>
              <a:rPr lang="en-US" sz="1300" dirty="0" smtClean="0">
                <a:solidFill>
                  <a:schemeClr val="tx1"/>
                </a:solidFill>
                <a:latin typeface="Arial" panose="020B0604020202020204" pitchFamily="34" charset="0"/>
                <a:cs typeface="Arial" panose="020B0604020202020204" pitchFamily="34" charset="0"/>
              </a:rPr>
              <a:t> </a:t>
            </a:r>
            <a:r>
              <a:rPr lang="en-US" sz="1300" dirty="0" err="1" smtClean="0">
                <a:solidFill>
                  <a:schemeClr val="tx1"/>
                </a:solidFill>
                <a:latin typeface="Arial" panose="020B0604020202020204" pitchFamily="34" charset="0"/>
                <a:cs typeface="Arial" panose="020B0604020202020204" pitchFamily="34" charset="0"/>
              </a:rPr>
              <a:t>nhấn</a:t>
            </a:r>
            <a:r>
              <a:rPr lang="en-US" sz="1300" dirty="0" smtClean="0">
                <a:solidFill>
                  <a:schemeClr val="tx1"/>
                </a:solidFill>
                <a:latin typeface="Arial" panose="020B0604020202020204" pitchFamily="34" charset="0"/>
                <a:cs typeface="Arial" panose="020B0604020202020204" pitchFamily="34" charset="0"/>
              </a:rPr>
              <a:t> </a:t>
            </a:r>
            <a:r>
              <a:rPr lang="en-US" sz="1300" dirty="0" err="1" smtClean="0">
                <a:solidFill>
                  <a:schemeClr val="tx1"/>
                </a:solidFill>
                <a:latin typeface="Arial" panose="020B0604020202020204" pitchFamily="34" charset="0"/>
                <a:cs typeface="Arial" panose="020B0604020202020204" pitchFamily="34" charset="0"/>
              </a:rPr>
              <a:t>đa</a:t>
            </a:r>
            <a:r>
              <a:rPr lang="en-US" sz="1300" dirty="0" smtClean="0">
                <a:solidFill>
                  <a:schemeClr val="tx1"/>
                </a:solidFill>
                <a:latin typeface="Arial" panose="020B0604020202020204" pitchFamily="34" charset="0"/>
                <a:cs typeface="Arial" panose="020B0604020202020204" pitchFamily="34" charset="0"/>
              </a:rPr>
              <a:t> </a:t>
            </a:r>
            <a:r>
              <a:rPr lang="en-US" sz="1300" dirty="0" err="1" smtClean="0">
                <a:solidFill>
                  <a:schemeClr val="tx1"/>
                </a:solidFill>
                <a:latin typeface="Arial" panose="020B0604020202020204" pitchFamily="34" charset="0"/>
                <a:cs typeface="Arial" panose="020B0604020202020204" pitchFamily="34" charset="0"/>
              </a:rPr>
              <a:t>hướng</a:t>
            </a:r>
            <a:r>
              <a:rPr lang="en-US" sz="1300" dirty="0" smtClean="0">
                <a:solidFill>
                  <a:schemeClr val="tx1"/>
                </a:solidFill>
                <a:latin typeface="Arial" panose="020B0604020202020204" pitchFamily="34" charset="0"/>
                <a:cs typeface="Arial" panose="020B0604020202020204" pitchFamily="34" charset="0"/>
              </a:rPr>
              <a:t>)  , </a:t>
            </a:r>
            <a:r>
              <a:rPr lang="en-US" sz="1300" dirty="0" err="1" smtClean="0">
                <a:solidFill>
                  <a:schemeClr val="tx1"/>
                </a:solidFill>
                <a:latin typeface="Arial" panose="020B0604020202020204" pitchFamily="34" charset="0"/>
                <a:cs typeface="Arial" panose="020B0604020202020204" pitchFamily="34" charset="0"/>
              </a:rPr>
              <a:t>phím</a:t>
            </a:r>
            <a:r>
              <a:rPr lang="en-US" sz="1300" dirty="0" smtClean="0">
                <a:solidFill>
                  <a:schemeClr val="tx1"/>
                </a:solidFill>
                <a:latin typeface="Arial" panose="020B0604020202020204" pitchFamily="34" charset="0"/>
                <a:cs typeface="Arial" panose="020B0604020202020204" pitchFamily="34" charset="0"/>
              </a:rPr>
              <a:t> </a:t>
            </a:r>
            <a:r>
              <a:rPr lang="en-US" sz="1300" dirty="0" err="1" smtClean="0">
                <a:solidFill>
                  <a:schemeClr val="tx1"/>
                </a:solidFill>
                <a:latin typeface="Arial" panose="020B0604020202020204" pitchFamily="34" charset="0"/>
                <a:cs typeface="Arial" panose="020B0604020202020204" pitchFamily="34" charset="0"/>
              </a:rPr>
              <a:t>nhấn</a:t>
            </a:r>
            <a:r>
              <a:rPr lang="en-US" sz="1300" dirty="0" smtClean="0">
                <a:solidFill>
                  <a:schemeClr val="tx1"/>
                </a:solidFill>
                <a:latin typeface="Arial" panose="020B0604020202020204" pitchFamily="34" charset="0"/>
                <a:cs typeface="Arial" panose="020B0604020202020204" pitchFamily="34" charset="0"/>
              </a:rPr>
              <a:t> , kit Arduino</a:t>
            </a:r>
          </a:p>
          <a:p>
            <a:pPr marL="457200" lvl="1" indent="0">
              <a:buNone/>
            </a:pPr>
            <a:r>
              <a:rPr lang="en-US" sz="1400" dirty="0" smtClean="0">
                <a:solidFill>
                  <a:schemeClr val="tx1"/>
                </a:solidFill>
                <a:latin typeface="Arial" panose="020B0604020202020204" pitchFamily="34" charset="0"/>
                <a:cs typeface="Arial" panose="020B0604020202020204" pitchFamily="34" charset="0"/>
              </a:rPr>
              <a:t>2.3 </a:t>
            </a:r>
            <a:r>
              <a:rPr lang="en-US" sz="1400" dirty="0" err="1" smtClean="0">
                <a:solidFill>
                  <a:schemeClr val="tx1"/>
                </a:solidFill>
                <a:latin typeface="Arial" panose="020B0604020202020204" pitchFamily="34" charset="0"/>
                <a:cs typeface="Arial" panose="020B0604020202020204" pitchFamily="34" charset="0"/>
              </a:rPr>
              <a:t>Thành</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phần</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truyền</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thông</a:t>
            </a:r>
            <a:r>
              <a:rPr lang="en-US" sz="1400" dirty="0" smtClean="0">
                <a:solidFill>
                  <a:schemeClr val="tx1"/>
                </a:solidFill>
                <a:latin typeface="Arial" panose="020B0604020202020204" pitchFamily="34" charset="0"/>
                <a:cs typeface="Arial" panose="020B0604020202020204" pitchFamily="34" charset="0"/>
              </a:rPr>
              <a:t> :</a:t>
            </a:r>
          </a:p>
          <a:p>
            <a:pPr lvl="1"/>
            <a:r>
              <a:rPr lang="en-US" sz="1300" dirty="0" err="1" smtClean="0">
                <a:solidFill>
                  <a:schemeClr val="tx1"/>
                </a:solidFill>
                <a:latin typeface="Arial" panose="020B0604020202020204" pitchFamily="34" charset="0"/>
                <a:cs typeface="Arial" panose="020B0604020202020204" pitchFamily="34" charset="0"/>
              </a:rPr>
              <a:t>Giao</a:t>
            </a:r>
            <a:r>
              <a:rPr lang="en-US" sz="1300" dirty="0" smtClean="0">
                <a:solidFill>
                  <a:schemeClr val="tx1"/>
                </a:solidFill>
                <a:latin typeface="Arial" panose="020B0604020202020204" pitchFamily="34" charset="0"/>
                <a:cs typeface="Arial" panose="020B0604020202020204" pitchFamily="34" charset="0"/>
              </a:rPr>
              <a:t> </a:t>
            </a:r>
            <a:r>
              <a:rPr lang="en-US" sz="1300" dirty="0" err="1" smtClean="0">
                <a:solidFill>
                  <a:schemeClr val="tx1"/>
                </a:solidFill>
                <a:latin typeface="Arial" panose="020B0604020202020204" pitchFamily="34" charset="0"/>
                <a:cs typeface="Arial" panose="020B0604020202020204" pitchFamily="34" charset="0"/>
              </a:rPr>
              <a:t>thức</a:t>
            </a:r>
            <a:r>
              <a:rPr lang="en-US" sz="1300" dirty="0" smtClean="0">
                <a:solidFill>
                  <a:schemeClr val="tx1"/>
                </a:solidFill>
                <a:latin typeface="Arial" panose="020B0604020202020204" pitchFamily="34" charset="0"/>
                <a:cs typeface="Arial" panose="020B0604020202020204" pitchFamily="34" charset="0"/>
              </a:rPr>
              <a:t> </a:t>
            </a:r>
            <a:r>
              <a:rPr lang="en-US" sz="1300" dirty="0" err="1" smtClean="0">
                <a:solidFill>
                  <a:schemeClr val="tx1"/>
                </a:solidFill>
                <a:latin typeface="Arial" panose="020B0604020202020204" pitchFamily="34" charset="0"/>
                <a:cs typeface="Arial" panose="020B0604020202020204" pitchFamily="34" charset="0"/>
              </a:rPr>
              <a:t>truyền</a:t>
            </a:r>
            <a:r>
              <a:rPr lang="en-US" sz="1300" dirty="0" smtClean="0">
                <a:solidFill>
                  <a:schemeClr val="tx1"/>
                </a:solidFill>
                <a:latin typeface="Arial" panose="020B0604020202020204" pitchFamily="34" charset="0"/>
                <a:cs typeface="Arial" panose="020B0604020202020204" pitchFamily="34" charset="0"/>
              </a:rPr>
              <a:t> </a:t>
            </a:r>
            <a:r>
              <a:rPr lang="en-US" sz="1300" dirty="0" err="1" smtClean="0">
                <a:solidFill>
                  <a:schemeClr val="tx1"/>
                </a:solidFill>
                <a:latin typeface="Arial" panose="020B0604020202020204" pitchFamily="34" charset="0"/>
                <a:cs typeface="Arial" panose="020B0604020202020204" pitchFamily="34" charset="0"/>
              </a:rPr>
              <a:t>thông</a:t>
            </a:r>
            <a:r>
              <a:rPr lang="en-US" sz="1300" dirty="0" smtClean="0">
                <a:solidFill>
                  <a:schemeClr val="tx1"/>
                </a:solidFill>
                <a:latin typeface="Arial" panose="020B0604020202020204" pitchFamily="34" charset="0"/>
                <a:cs typeface="Arial" panose="020B0604020202020204" pitchFamily="34" charset="0"/>
              </a:rPr>
              <a:t> MQTT</a:t>
            </a:r>
          </a:p>
          <a:p>
            <a:pPr marL="457200" lvl="1" indent="0">
              <a:buNone/>
            </a:pPr>
            <a:r>
              <a:rPr lang="en-US" sz="1400" dirty="0" smtClean="0">
                <a:solidFill>
                  <a:schemeClr val="tx1"/>
                </a:solidFill>
                <a:latin typeface="Arial" panose="020B0604020202020204" pitchFamily="34" charset="0"/>
                <a:cs typeface="Arial" panose="020B0604020202020204" pitchFamily="34" charset="0"/>
              </a:rPr>
              <a:t>2.4 </a:t>
            </a:r>
            <a:r>
              <a:rPr lang="en-US" sz="1400" dirty="0" err="1" smtClean="0">
                <a:solidFill>
                  <a:schemeClr val="tx1"/>
                </a:solidFill>
                <a:latin typeface="Arial" panose="020B0604020202020204" pitchFamily="34" charset="0"/>
                <a:cs typeface="Arial" panose="020B0604020202020204" pitchFamily="34" charset="0"/>
              </a:rPr>
              <a:t>Thành</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phần</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tiếp</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nhận</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dữ</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liệu</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và</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xử</a:t>
            </a:r>
            <a:r>
              <a:rPr lang="en-US" sz="1400" dirty="0" smtClean="0">
                <a:solidFill>
                  <a:schemeClr val="tx1"/>
                </a:solidFill>
                <a:latin typeface="Arial" panose="020B0604020202020204" pitchFamily="34" charset="0"/>
                <a:cs typeface="Arial" panose="020B0604020202020204" pitchFamily="34" charset="0"/>
              </a:rPr>
              <a:t> </a:t>
            </a:r>
            <a:r>
              <a:rPr lang="en-US" sz="1400" dirty="0" err="1" smtClean="0">
                <a:solidFill>
                  <a:schemeClr val="tx1"/>
                </a:solidFill>
                <a:latin typeface="Arial" panose="020B0604020202020204" pitchFamily="34" charset="0"/>
                <a:cs typeface="Arial" panose="020B0604020202020204" pitchFamily="34" charset="0"/>
              </a:rPr>
              <a:t>lý</a:t>
            </a:r>
            <a:r>
              <a:rPr lang="en-US" sz="1400" dirty="0" smtClean="0">
                <a:solidFill>
                  <a:schemeClr val="tx1"/>
                </a:solidFill>
                <a:latin typeface="Arial" panose="020B0604020202020204" pitchFamily="34" charset="0"/>
                <a:cs typeface="Arial" panose="020B0604020202020204" pitchFamily="34" charset="0"/>
              </a:rPr>
              <a:t> </a:t>
            </a:r>
          </a:p>
          <a:p>
            <a:pPr lvl="1"/>
            <a:r>
              <a:rPr lang="en-US" sz="1300" dirty="0" smtClean="0">
                <a:solidFill>
                  <a:schemeClr val="tx1"/>
                </a:solidFill>
                <a:latin typeface="Arial" panose="020B0604020202020204" pitchFamily="34" charset="0"/>
                <a:cs typeface="Arial" panose="020B0604020202020204" pitchFamily="34" charset="0"/>
              </a:rPr>
              <a:t>Driver </a:t>
            </a:r>
            <a:r>
              <a:rPr lang="en-US" sz="1300" dirty="0" err="1" smtClean="0">
                <a:solidFill>
                  <a:schemeClr val="tx1"/>
                </a:solidFill>
                <a:latin typeface="Arial" panose="020B0604020202020204" pitchFamily="34" charset="0"/>
                <a:cs typeface="Arial" panose="020B0604020202020204" pitchFamily="34" charset="0"/>
              </a:rPr>
              <a:t>và</a:t>
            </a:r>
            <a:r>
              <a:rPr lang="en-US" sz="1300" dirty="0" smtClean="0">
                <a:solidFill>
                  <a:schemeClr val="tx1"/>
                </a:solidFill>
                <a:latin typeface="Arial" panose="020B0604020202020204" pitchFamily="34" charset="0"/>
                <a:cs typeface="Arial" panose="020B0604020202020204" pitchFamily="34" charset="0"/>
              </a:rPr>
              <a:t> </a:t>
            </a:r>
            <a:r>
              <a:rPr lang="en-US" sz="1300" dirty="0" err="1" smtClean="0">
                <a:solidFill>
                  <a:schemeClr val="tx1"/>
                </a:solidFill>
                <a:latin typeface="Arial" panose="020B0604020202020204" pitchFamily="34" charset="0"/>
                <a:cs typeface="Arial" panose="020B0604020202020204" pitchFamily="34" charset="0"/>
              </a:rPr>
              <a:t>hệ</a:t>
            </a:r>
            <a:r>
              <a:rPr lang="en-US" sz="1300" dirty="0" smtClean="0">
                <a:solidFill>
                  <a:schemeClr val="tx1"/>
                </a:solidFill>
                <a:latin typeface="Arial" panose="020B0604020202020204" pitchFamily="34" charset="0"/>
                <a:cs typeface="Arial" panose="020B0604020202020204" pitchFamily="34" charset="0"/>
              </a:rPr>
              <a:t> </a:t>
            </a:r>
            <a:r>
              <a:rPr lang="en-US" sz="1300" dirty="0" err="1" smtClean="0">
                <a:solidFill>
                  <a:schemeClr val="tx1"/>
                </a:solidFill>
                <a:latin typeface="Arial" panose="020B0604020202020204" pitchFamily="34" charset="0"/>
                <a:cs typeface="Arial" panose="020B0604020202020204" pitchFamily="34" charset="0"/>
              </a:rPr>
              <a:t>thông</a:t>
            </a:r>
            <a:r>
              <a:rPr lang="en-US" sz="1300" dirty="0" smtClean="0">
                <a:solidFill>
                  <a:schemeClr val="tx1"/>
                </a:solidFill>
                <a:latin typeface="Arial" panose="020B0604020202020204" pitchFamily="34" charset="0"/>
                <a:cs typeface="Arial" panose="020B0604020202020204" pitchFamily="34" charset="0"/>
              </a:rPr>
              <a:t> </a:t>
            </a:r>
            <a:r>
              <a:rPr lang="en-US" sz="1300" dirty="0" err="1" smtClean="0">
                <a:solidFill>
                  <a:schemeClr val="tx1"/>
                </a:solidFill>
                <a:latin typeface="Arial" panose="020B0604020202020204" pitchFamily="34" charset="0"/>
                <a:cs typeface="Arial" panose="020B0604020202020204" pitchFamily="34" charset="0"/>
              </a:rPr>
              <a:t>tệp</a:t>
            </a:r>
            <a:r>
              <a:rPr lang="en-US" sz="1300" dirty="0" smtClean="0">
                <a:solidFill>
                  <a:schemeClr val="tx1"/>
                </a:solidFill>
                <a:latin typeface="Arial" panose="020B0604020202020204" pitchFamily="34" charset="0"/>
                <a:cs typeface="Arial" panose="020B0604020202020204" pitchFamily="34" charset="0"/>
              </a:rPr>
              <a:t> tin </a:t>
            </a:r>
            <a:r>
              <a:rPr lang="en-US" sz="1300" dirty="0" err="1" smtClean="0">
                <a:solidFill>
                  <a:schemeClr val="tx1"/>
                </a:solidFill>
                <a:latin typeface="Arial" panose="020B0604020202020204" pitchFamily="34" charset="0"/>
                <a:cs typeface="Arial" panose="020B0604020202020204" pitchFamily="34" charset="0"/>
              </a:rPr>
              <a:t>trên</a:t>
            </a:r>
            <a:r>
              <a:rPr lang="en-US" sz="1300" dirty="0" smtClean="0">
                <a:solidFill>
                  <a:schemeClr val="tx1"/>
                </a:solidFill>
                <a:latin typeface="Arial" panose="020B0604020202020204" pitchFamily="34" charset="0"/>
                <a:cs typeface="Arial" panose="020B0604020202020204" pitchFamily="34" charset="0"/>
              </a:rPr>
              <a:t> HĐH Linux </a:t>
            </a:r>
          </a:p>
          <a:p>
            <a:endParaRPr lang="en-US" dirty="0"/>
          </a:p>
        </p:txBody>
      </p:sp>
      <p:sp>
        <p:nvSpPr>
          <p:cNvPr id="4" name="Slide Number Placeholder 3"/>
          <p:cNvSpPr>
            <a:spLocks noGrp="1"/>
          </p:cNvSpPr>
          <p:nvPr>
            <p:ph type="sldNum" sz="quarter" idx="10"/>
          </p:nvPr>
        </p:nvSpPr>
        <p:spPr/>
        <p:txBody>
          <a:bodyPr/>
          <a:lstStyle/>
          <a:p>
            <a:fld id="{F8A89513-57A1-4AAC-86A6-6222AFC24214}" type="slidenum">
              <a:rPr lang="en-US" smtClean="0"/>
              <a:t>2</a:t>
            </a:fld>
            <a:endParaRPr lang="en-US"/>
          </a:p>
        </p:txBody>
      </p:sp>
    </p:spTree>
    <p:extLst>
      <p:ext uri="{BB962C8B-B14F-4D97-AF65-F5344CB8AC3E}">
        <p14:creationId xmlns:p14="http://schemas.microsoft.com/office/powerpoint/2010/main" val="140488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latin typeface="Arial" panose="020B0604020202020204" pitchFamily="34" charset="0"/>
                <a:cs typeface="Arial" panose="020B0604020202020204" pitchFamily="34" charset="0"/>
              </a:rPr>
              <a:t>1. </a:t>
            </a:r>
            <a:r>
              <a:rPr lang="en-US" sz="1600" dirty="0" err="1" smtClean="0">
                <a:latin typeface="Arial" panose="020B0604020202020204" pitchFamily="34" charset="0"/>
                <a:cs typeface="Arial" panose="020B0604020202020204" pitchFamily="34" charset="0"/>
              </a:rPr>
              <a:t>Sơ</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đồ</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khối</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tổng</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quát</a:t>
            </a:r>
            <a:endParaRPr lang="en-US" sz="1600" dirty="0" smtClean="0">
              <a:latin typeface="Arial" panose="020B0604020202020204" pitchFamily="34" charset="0"/>
              <a:cs typeface="Arial" panose="020B0604020202020204" pitchFamily="34" charset="0"/>
            </a:endParaRPr>
          </a:p>
          <a:p>
            <a:pPr marL="0" indent="0">
              <a:buNone/>
            </a:pPr>
            <a:endParaRPr lang="en-US" sz="1400" dirty="0" smtClean="0">
              <a:latin typeface="Arial" panose="020B0604020202020204" pitchFamily="34" charset="0"/>
              <a:cs typeface="Arial" panose="020B0604020202020204" pitchFamily="34" charset="0"/>
            </a:endParaRPr>
          </a:p>
          <a:p>
            <a:r>
              <a:rPr lang="en-US" sz="1600" dirty="0" smtClean="0">
                <a:latin typeface="Arial" panose="020B0604020202020204" pitchFamily="34" charset="0"/>
                <a:cs typeface="Arial" panose="020B0604020202020204" pitchFamily="34" charset="0"/>
              </a:rPr>
              <a:t>2. </a:t>
            </a:r>
            <a:r>
              <a:rPr lang="en-US" sz="1600" dirty="0" err="1" smtClean="0">
                <a:latin typeface="Arial" panose="020B0604020202020204" pitchFamily="34" charset="0"/>
                <a:cs typeface="Arial" panose="020B0604020202020204" pitchFamily="34" charset="0"/>
              </a:rPr>
              <a:t>Phân</a:t>
            </a:r>
            <a:r>
              <a:rPr lang="en-US" sz="1600" dirty="0" smtClean="0">
                <a:latin typeface="Arial" panose="020B0604020202020204" pitchFamily="34" charset="0"/>
                <a:cs typeface="Arial" panose="020B0604020202020204" pitchFamily="34" charset="0"/>
              </a:rPr>
              <a:t> tích chi </a:t>
            </a:r>
            <a:r>
              <a:rPr lang="en-US" sz="1600" dirty="0" err="1" smtClean="0">
                <a:latin typeface="Arial" panose="020B0604020202020204" pitchFamily="34" charset="0"/>
                <a:cs typeface="Arial" panose="020B0604020202020204" pitchFamily="34" charset="0"/>
              </a:rPr>
              <a:t>tiết</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từng</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khối</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khối</a:t>
            </a:r>
            <a:endParaRPr lang="en-US" sz="1200" dirty="0" smtClean="0">
              <a:latin typeface="Arial" panose="020B0604020202020204" pitchFamily="34" charset="0"/>
              <a:cs typeface="Arial" panose="020B0604020202020204" pitchFamily="34" charset="0"/>
            </a:endParaRPr>
          </a:p>
          <a:p>
            <a:pPr lvl="1"/>
            <a:r>
              <a:rPr lang="en-US" sz="1500" dirty="0" err="1" smtClean="0">
                <a:latin typeface="Arial" panose="020B0604020202020204" pitchFamily="34" charset="0"/>
                <a:cs typeface="Arial" panose="020B0604020202020204" pitchFamily="34" charset="0"/>
              </a:rPr>
              <a:t>Khối</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thu</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nhận</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dữ</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liệu</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và</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truyền</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dữ</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liệu</a:t>
            </a:r>
            <a:r>
              <a:rPr lang="en-US" sz="1500" dirty="0" smtClean="0">
                <a:latin typeface="Arial" panose="020B0604020202020204" pitchFamily="34" charset="0"/>
                <a:cs typeface="Arial" panose="020B0604020202020204" pitchFamily="34" charset="0"/>
              </a:rPr>
              <a:t> : Arduino ,ESP32, MPU6050, Joystick , Button</a:t>
            </a:r>
          </a:p>
          <a:p>
            <a:pPr lvl="1"/>
            <a:r>
              <a:rPr lang="en-US" sz="1500" dirty="0" err="1" smtClean="0">
                <a:latin typeface="Arial" panose="020B0604020202020204" pitchFamily="34" charset="0"/>
                <a:cs typeface="Arial" panose="020B0604020202020204" pitchFamily="34" charset="0"/>
              </a:rPr>
              <a:t>Khối</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nhận</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dữ</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liệu</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và</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xử</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lý</a:t>
            </a:r>
            <a:r>
              <a:rPr lang="en-US" sz="1500" dirty="0" smtClean="0">
                <a:latin typeface="Arial" panose="020B0604020202020204" pitchFamily="34" charset="0"/>
                <a:cs typeface="Arial" panose="020B0604020202020204" pitchFamily="34" charset="0"/>
              </a:rPr>
              <a:t> :  HĐH Linux , event , device file </a:t>
            </a:r>
          </a:p>
          <a:p>
            <a:endParaRPr lang="en-US" dirty="0"/>
          </a:p>
        </p:txBody>
      </p:sp>
      <p:sp>
        <p:nvSpPr>
          <p:cNvPr id="4" name="Slide Number Placeholder 3"/>
          <p:cNvSpPr>
            <a:spLocks noGrp="1"/>
          </p:cNvSpPr>
          <p:nvPr>
            <p:ph type="sldNum" sz="quarter" idx="10"/>
          </p:nvPr>
        </p:nvSpPr>
        <p:spPr/>
        <p:txBody>
          <a:bodyPr/>
          <a:lstStyle/>
          <a:p>
            <a:fld id="{F8A89513-57A1-4AAC-86A6-6222AFC24214}" type="slidenum">
              <a:rPr lang="en-US" smtClean="0"/>
              <a:t>11</a:t>
            </a:fld>
            <a:endParaRPr lang="en-US"/>
          </a:p>
        </p:txBody>
      </p:sp>
    </p:spTree>
    <p:extLst>
      <p:ext uri="{BB962C8B-B14F-4D97-AF65-F5344CB8AC3E}">
        <p14:creationId xmlns:p14="http://schemas.microsoft.com/office/powerpoint/2010/main" val="2112185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latin typeface="Arial" panose="020B0604020202020204" pitchFamily="34" charset="0"/>
                <a:cs typeface="Arial" panose="020B0604020202020204" pitchFamily="34" charset="0"/>
              </a:rPr>
              <a:t>1. </a:t>
            </a:r>
            <a:r>
              <a:rPr lang="en-US" sz="1600" dirty="0" err="1" smtClean="0">
                <a:latin typeface="Arial" panose="020B0604020202020204" pitchFamily="34" charset="0"/>
                <a:cs typeface="Arial" panose="020B0604020202020204" pitchFamily="34" charset="0"/>
              </a:rPr>
              <a:t>Sơ</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đồ</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khối</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tổng</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quát</a:t>
            </a:r>
            <a:endParaRPr lang="en-US" sz="1600" dirty="0" smtClean="0">
              <a:latin typeface="Arial" panose="020B0604020202020204" pitchFamily="34" charset="0"/>
              <a:cs typeface="Arial" panose="020B0604020202020204" pitchFamily="34" charset="0"/>
            </a:endParaRPr>
          </a:p>
          <a:p>
            <a:pPr marL="0" indent="0">
              <a:buNone/>
            </a:pPr>
            <a:r>
              <a:rPr lang="en-US" sz="1600" dirty="0" smtClean="0">
                <a:latin typeface="Arial" panose="020B0604020202020204" pitchFamily="34" charset="0"/>
                <a:cs typeface="Arial" panose="020B0604020202020204" pitchFamily="34" charset="0"/>
              </a:rPr>
              <a:t>        + </a:t>
            </a:r>
            <a:r>
              <a:rPr lang="en-US" sz="1600" dirty="0" err="1" smtClean="0">
                <a:latin typeface="Arial" panose="020B0604020202020204" pitchFamily="34" charset="0"/>
                <a:cs typeface="Arial" panose="020B0604020202020204" pitchFamily="34" charset="0"/>
              </a:rPr>
              <a:t>toàn</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bộ</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khối</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trong</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sản</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phẩm</a:t>
            </a:r>
            <a:r>
              <a:rPr lang="en-US" sz="1600" dirty="0" smtClean="0">
                <a:latin typeface="Arial" panose="020B0604020202020204" pitchFamily="34" charset="0"/>
                <a:cs typeface="Arial" panose="020B0604020202020204" pitchFamily="34" charset="0"/>
              </a:rPr>
              <a:t> , </a:t>
            </a:r>
          </a:p>
          <a:p>
            <a:pPr marL="0" indent="0">
              <a:buNone/>
            </a:pPr>
            <a:r>
              <a:rPr lang="en-US" sz="1600" dirty="0" smtClean="0">
                <a:latin typeface="Arial" panose="020B0604020202020204" pitchFamily="34" charset="0"/>
                <a:cs typeface="Arial" panose="020B0604020202020204" pitchFamily="34" charset="0"/>
              </a:rPr>
              <a:t>        + </a:t>
            </a:r>
            <a:r>
              <a:rPr lang="en-US" sz="1600" dirty="0" err="1" smtClean="0">
                <a:latin typeface="Arial" panose="020B0604020202020204" pitchFamily="34" charset="0"/>
                <a:cs typeface="Arial" panose="020B0604020202020204" pitchFamily="34" charset="0"/>
              </a:rPr>
              <a:t>mô</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hình</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hệ</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thống</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các</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sản</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phẩm</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sử</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dụng</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tương</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ứng</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với</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từng</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khối</a:t>
            </a:r>
            <a:endParaRPr lang="en-US" sz="1600" dirty="0" smtClean="0">
              <a:latin typeface="Arial" panose="020B0604020202020204" pitchFamily="34" charset="0"/>
              <a:cs typeface="Arial" panose="020B0604020202020204" pitchFamily="34" charset="0"/>
            </a:endParaRPr>
          </a:p>
          <a:p>
            <a:r>
              <a:rPr lang="en-US" sz="1600" dirty="0" smtClean="0">
                <a:latin typeface="Arial" panose="020B0604020202020204" pitchFamily="34" charset="0"/>
                <a:cs typeface="Arial" panose="020B0604020202020204" pitchFamily="34" charset="0"/>
              </a:rPr>
              <a:t>2. </a:t>
            </a:r>
            <a:r>
              <a:rPr lang="en-US" sz="1600" dirty="0" err="1" smtClean="0">
                <a:latin typeface="Arial" panose="020B0604020202020204" pitchFamily="34" charset="0"/>
                <a:cs typeface="Arial" panose="020B0604020202020204" pitchFamily="34" charset="0"/>
              </a:rPr>
              <a:t>Phân</a:t>
            </a:r>
            <a:r>
              <a:rPr lang="en-US" sz="1600" dirty="0" smtClean="0">
                <a:latin typeface="Arial" panose="020B0604020202020204" pitchFamily="34" charset="0"/>
                <a:cs typeface="Arial" panose="020B0604020202020204" pitchFamily="34" charset="0"/>
              </a:rPr>
              <a:t> tích chi </a:t>
            </a:r>
            <a:r>
              <a:rPr lang="en-US" sz="1600" dirty="0" err="1" smtClean="0">
                <a:latin typeface="Arial" panose="020B0604020202020204" pitchFamily="34" charset="0"/>
                <a:cs typeface="Arial" panose="020B0604020202020204" pitchFamily="34" charset="0"/>
              </a:rPr>
              <a:t>tiết</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khối</a:t>
            </a:r>
            <a:endParaRPr lang="en-US" sz="1200" dirty="0" smtClean="0">
              <a:latin typeface="Arial" panose="020B0604020202020204" pitchFamily="34" charset="0"/>
              <a:cs typeface="Arial" panose="020B0604020202020204" pitchFamily="34" charset="0"/>
            </a:endParaRPr>
          </a:p>
          <a:p>
            <a:pPr marL="457200" lvl="1" indent="0">
              <a:buNone/>
            </a:pP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Khối</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thu</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nhận</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dữ</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liệu</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và</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truyền</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dữ</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liệu</a:t>
            </a:r>
            <a:r>
              <a:rPr lang="en-US" sz="1600" dirty="0" smtClean="0">
                <a:latin typeface="Arial" panose="020B0604020202020204" pitchFamily="34" charset="0"/>
                <a:cs typeface="Arial" panose="020B0604020202020204" pitchFamily="34" charset="0"/>
              </a:rPr>
              <a:t> : Arduino ,Esp32, MPU6050, Joystick , Button</a:t>
            </a:r>
          </a:p>
          <a:p>
            <a:pPr marL="457200" lvl="1" indent="0">
              <a:buNone/>
            </a:pP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Khối</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nhận</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dữ</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liệu</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và</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xử</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lý</a:t>
            </a:r>
            <a:r>
              <a:rPr lang="en-US" sz="1600" dirty="0" smtClean="0">
                <a:latin typeface="Arial" panose="020B0604020202020204" pitchFamily="34" charset="0"/>
                <a:cs typeface="Arial" panose="020B0604020202020204" pitchFamily="34" charset="0"/>
              </a:rPr>
              <a:t> :  HĐH Linux , event , device file </a:t>
            </a:r>
          </a:p>
        </p:txBody>
      </p:sp>
      <p:sp>
        <p:nvSpPr>
          <p:cNvPr id="4" name="Slide Number Placeholder 3"/>
          <p:cNvSpPr>
            <a:spLocks noGrp="1"/>
          </p:cNvSpPr>
          <p:nvPr>
            <p:ph type="sldNum" sz="quarter" idx="10"/>
          </p:nvPr>
        </p:nvSpPr>
        <p:spPr/>
        <p:txBody>
          <a:bodyPr/>
          <a:lstStyle/>
          <a:p>
            <a:fld id="{F8A89513-57A1-4AAC-86A6-6222AFC24214}" type="slidenum">
              <a:rPr lang="en-US" smtClean="0"/>
              <a:t>12</a:t>
            </a:fld>
            <a:endParaRPr lang="en-US"/>
          </a:p>
        </p:txBody>
      </p:sp>
    </p:spTree>
    <p:extLst>
      <p:ext uri="{BB962C8B-B14F-4D97-AF65-F5344CB8AC3E}">
        <p14:creationId xmlns:p14="http://schemas.microsoft.com/office/powerpoint/2010/main" val="3075751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latin typeface="Arial" panose="020B0604020202020204" pitchFamily="34" charset="0"/>
              <a:cs typeface="Arial" panose="020B0604020202020204" pitchFamily="34" charset="0"/>
            </a:endParaRPr>
          </a:p>
          <a:p>
            <a:r>
              <a:rPr lang="en-US" sz="1200" dirty="0" err="1" smtClean="0">
                <a:latin typeface="Arial" panose="020B0604020202020204" pitchFamily="34" charset="0"/>
                <a:cs typeface="Arial" panose="020B0604020202020204" pitchFamily="34" charset="0"/>
              </a:rPr>
              <a:t>Dữ</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liệu</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được</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truyền</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đi</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sẽ</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là</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góc</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nghiêng</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của</a:t>
            </a:r>
            <a:r>
              <a:rPr lang="en-US" sz="1200" dirty="0" smtClean="0">
                <a:latin typeface="Arial" panose="020B0604020202020204" pitchFamily="34" charset="0"/>
                <a:cs typeface="Arial" panose="020B0604020202020204" pitchFamily="34" charset="0"/>
              </a:rPr>
              <a:t> 3 </a:t>
            </a:r>
            <a:r>
              <a:rPr lang="en-US" sz="1200" dirty="0" err="1" smtClean="0">
                <a:latin typeface="Arial" panose="020B0604020202020204" pitchFamily="34" charset="0"/>
                <a:cs typeface="Arial" panose="020B0604020202020204" pitchFamily="34" charset="0"/>
              </a:rPr>
              <a:t>trục</a:t>
            </a:r>
            <a:r>
              <a:rPr lang="en-US" sz="1200" dirty="0" smtClean="0">
                <a:latin typeface="Arial" panose="020B0604020202020204" pitchFamily="34" charset="0"/>
                <a:cs typeface="Arial" panose="020B0604020202020204" pitchFamily="34" charset="0"/>
              </a:rPr>
              <a:t> x , y , z </a:t>
            </a:r>
            <a:r>
              <a:rPr lang="en-US" sz="1200" dirty="0" err="1" smtClean="0">
                <a:latin typeface="Arial" panose="020B0604020202020204" pitchFamily="34" charset="0"/>
                <a:cs typeface="Arial" panose="020B0604020202020204" pitchFamily="34" charset="0"/>
              </a:rPr>
              <a:t>và</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một</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số</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chức</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năng</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như</a:t>
            </a:r>
            <a:r>
              <a:rPr lang="en-US" sz="1200" dirty="0" smtClean="0">
                <a:latin typeface="Arial" panose="020B0604020202020204" pitchFamily="34" charset="0"/>
                <a:cs typeface="Arial" panose="020B0604020202020204" pitchFamily="34" charset="0"/>
              </a:rPr>
              <a:t> click </a:t>
            </a:r>
            <a:r>
              <a:rPr lang="en-US" sz="1200" dirty="0" err="1" smtClean="0">
                <a:latin typeface="Arial" panose="020B0604020202020204" pitchFamily="34" charset="0"/>
                <a:cs typeface="Arial" panose="020B0604020202020204" pitchFamily="34" charset="0"/>
              </a:rPr>
              <a:t>chuột</a:t>
            </a:r>
            <a:r>
              <a:rPr lang="en-US" sz="1200" dirty="0" smtClean="0">
                <a:latin typeface="Arial" panose="020B0604020202020204" pitchFamily="34" charset="0"/>
                <a:cs typeface="Arial" panose="020B0604020202020204" pitchFamily="34" charset="0"/>
              </a:rPr>
              <a:t> hay di </a:t>
            </a:r>
            <a:r>
              <a:rPr lang="en-US" sz="1200" dirty="0" err="1" smtClean="0">
                <a:latin typeface="Arial" panose="020B0604020202020204" pitchFamily="34" charset="0"/>
                <a:cs typeface="Arial" panose="020B0604020202020204" pitchFamily="34" charset="0"/>
              </a:rPr>
              <a:t>chuyển</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thông</a:t>
            </a:r>
            <a:r>
              <a:rPr lang="en-US" sz="1200" dirty="0" smtClean="0">
                <a:latin typeface="Arial" panose="020B0604020202020204" pitchFamily="34" charset="0"/>
                <a:cs typeface="Arial" panose="020B0604020202020204" pitchFamily="34" charset="0"/>
              </a:rPr>
              <a:t> qua </a:t>
            </a:r>
            <a:r>
              <a:rPr lang="en-US" sz="1200" dirty="0" err="1" smtClean="0">
                <a:latin typeface="Arial" panose="020B0604020202020204" pitchFamily="34" charset="0"/>
                <a:cs typeface="Arial" panose="020B0604020202020204" pitchFamily="34" charset="0"/>
              </a:rPr>
              <a:t>phím</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nhấn</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đa</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hướng</a:t>
            </a:r>
            <a:r>
              <a:rPr lang="en-US" sz="1200" dirty="0" smtClean="0">
                <a:latin typeface="Arial" panose="020B0604020202020204" pitchFamily="34" charset="0"/>
                <a:cs typeface="Arial" panose="020B0604020202020204" pitchFamily="34" charset="0"/>
              </a:rPr>
              <a:t> (joystick) </a:t>
            </a:r>
            <a:r>
              <a:rPr lang="en-US" sz="1200" dirty="0" err="1" smtClean="0">
                <a:latin typeface="Arial" panose="020B0604020202020204" pitchFamily="34" charset="0"/>
                <a:cs typeface="Arial" panose="020B0604020202020204" pitchFamily="34" charset="0"/>
              </a:rPr>
              <a:t>và</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phím</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nhấn</a:t>
            </a:r>
            <a:endParaRPr lang="en-US" sz="1200" dirty="0" smtClean="0">
              <a:latin typeface="Arial" panose="020B0604020202020204" pitchFamily="34" charset="0"/>
              <a:cs typeface="Arial" panose="020B0604020202020204" pitchFamily="34" charset="0"/>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latin typeface="Arial" panose="020B0604020202020204" pitchFamily="34" charset="0"/>
                <a:cs typeface="Arial" panose="020B0604020202020204" pitchFamily="34" charset="0"/>
              </a:rPr>
              <a:t>Dữ</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liệu</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sẽ</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được</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thu</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thập</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từ</a:t>
            </a:r>
            <a:r>
              <a:rPr lang="en-US" sz="1200" dirty="0" smtClean="0">
                <a:latin typeface="Arial" panose="020B0604020202020204" pitchFamily="34" charset="0"/>
                <a:cs typeface="Arial" panose="020B0604020202020204" pitchFamily="34" charset="0"/>
              </a:rPr>
              <a:t> Arduino </a:t>
            </a:r>
            <a:r>
              <a:rPr lang="en-US" sz="1200" dirty="0" err="1" smtClean="0">
                <a:latin typeface="Arial" panose="020B0604020202020204" pitchFamily="34" charset="0"/>
                <a:cs typeface="Arial" panose="020B0604020202020204" pitchFamily="34" charset="0"/>
              </a:rPr>
              <a:t>và</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tiến</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hành</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xử</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lý</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cơ</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bản</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để</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đưa</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ra</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được</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một</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khung</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dữ</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liệu</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trước</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khi</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truyền</a:t>
            </a:r>
            <a:r>
              <a:rPr lang="en-US" sz="1200" dirty="0" smtClean="0">
                <a:latin typeface="Arial" panose="020B0604020202020204" pitchFamily="34" charset="0"/>
                <a:cs typeface="Arial" panose="020B0604020202020204" pitchFamily="34" charset="0"/>
              </a:rPr>
              <a:t> qua UART </a:t>
            </a:r>
            <a:r>
              <a:rPr lang="en-US" sz="1200" dirty="0" err="1" smtClean="0">
                <a:latin typeface="Arial" panose="020B0604020202020204" pitchFamily="34" charset="0"/>
                <a:cs typeface="Arial" panose="020B0604020202020204" pitchFamily="34" charset="0"/>
              </a:rPr>
              <a:t>tới</a:t>
            </a:r>
            <a:r>
              <a:rPr lang="en-US" sz="1200" dirty="0" smtClean="0">
                <a:latin typeface="Arial" panose="020B0604020202020204" pitchFamily="34" charset="0"/>
                <a:cs typeface="Arial" panose="020B0604020202020204" pitchFamily="34" charset="0"/>
              </a:rPr>
              <a:t> ESP32 </a:t>
            </a:r>
            <a:r>
              <a:rPr lang="en-US" sz="1200" dirty="0" err="1" smtClean="0">
                <a:latin typeface="Arial" panose="020B0604020202020204" pitchFamily="34" charset="0"/>
                <a:cs typeface="Arial" panose="020B0604020202020204" pitchFamily="34" charset="0"/>
              </a:rPr>
              <a:t>hoặc</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trực</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tiếp</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tới</a:t>
            </a:r>
            <a:r>
              <a:rPr lang="en-US" sz="1200" dirty="0" smtClean="0">
                <a:latin typeface="Arial" panose="020B0604020202020204" pitchFamily="34" charset="0"/>
                <a:cs typeface="Arial" panose="020B0604020202020204" pitchFamily="34" charset="0"/>
              </a:rPr>
              <a:t> PC</a:t>
            </a:r>
          </a:p>
          <a:p>
            <a:endParaRPr lang="en-US" dirty="0"/>
          </a:p>
        </p:txBody>
      </p:sp>
      <p:sp>
        <p:nvSpPr>
          <p:cNvPr id="4" name="Slide Number Placeholder 3"/>
          <p:cNvSpPr>
            <a:spLocks noGrp="1"/>
          </p:cNvSpPr>
          <p:nvPr>
            <p:ph type="sldNum" sz="quarter" idx="10"/>
          </p:nvPr>
        </p:nvSpPr>
        <p:spPr/>
        <p:txBody>
          <a:bodyPr/>
          <a:lstStyle/>
          <a:p>
            <a:fld id="{F8A89513-57A1-4AAC-86A6-6222AFC24214}" type="slidenum">
              <a:rPr lang="en-US" smtClean="0"/>
              <a:t>13</a:t>
            </a:fld>
            <a:endParaRPr lang="en-US"/>
          </a:p>
        </p:txBody>
      </p:sp>
    </p:spTree>
    <p:extLst>
      <p:ext uri="{BB962C8B-B14F-4D97-AF65-F5344CB8AC3E}">
        <p14:creationId xmlns:p14="http://schemas.microsoft.com/office/powerpoint/2010/main" val="3308731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smtClean="0">
                <a:latin typeface="Arial" panose="020B0604020202020204" pitchFamily="34" charset="0"/>
                <a:cs typeface="Arial" panose="020B0604020202020204" pitchFamily="34" charset="0"/>
              </a:rPr>
              <a:t>Dữ</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liệu</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sau</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khi</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ghép</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lại</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thành</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khung</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để</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truyền</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đi</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sẽ</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gửi</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tín</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dữ</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liệu</a:t>
            </a:r>
            <a:r>
              <a:rPr lang="en-US" sz="1200" dirty="0" smtClean="0">
                <a:latin typeface="Arial" panose="020B0604020202020204" pitchFamily="34" charset="0"/>
                <a:cs typeface="Arial" panose="020B0604020202020204" pitchFamily="34" charset="0"/>
              </a:rPr>
              <a:t> qua serial </a:t>
            </a:r>
            <a:r>
              <a:rPr lang="en-US" sz="1200" dirty="0" err="1" smtClean="0">
                <a:latin typeface="Arial" panose="020B0604020202020204" pitchFamily="34" charset="0"/>
                <a:cs typeface="Arial" panose="020B0604020202020204" pitchFamily="34" charset="0"/>
              </a:rPr>
              <a:t>tới</a:t>
            </a:r>
            <a:r>
              <a:rPr lang="en-US" sz="1200" dirty="0" smtClean="0">
                <a:latin typeface="Arial" panose="020B0604020202020204" pitchFamily="34" charset="0"/>
                <a:cs typeface="Arial" panose="020B0604020202020204" pitchFamily="34" charset="0"/>
              </a:rPr>
              <a:t> ESP32 </a:t>
            </a:r>
            <a:r>
              <a:rPr lang="en-US" sz="1200" dirty="0" err="1" smtClean="0">
                <a:latin typeface="Arial" panose="020B0604020202020204" pitchFamily="34" charset="0"/>
                <a:cs typeface="Arial" panose="020B0604020202020204" pitchFamily="34" charset="0"/>
              </a:rPr>
              <a:t>để</a:t>
            </a:r>
            <a:r>
              <a:rPr lang="en-US" sz="1200" dirty="0" smtClean="0">
                <a:latin typeface="Arial" panose="020B0604020202020204" pitchFamily="34" charset="0"/>
                <a:cs typeface="Arial" panose="020B0604020202020204" pitchFamily="34" charset="0"/>
              </a:rPr>
              <a:t> ESP32 </a:t>
            </a:r>
            <a:r>
              <a:rPr lang="en-US" sz="1200" dirty="0" err="1" smtClean="0">
                <a:latin typeface="Arial" panose="020B0604020202020204" pitchFamily="34" charset="0"/>
                <a:cs typeface="Arial" panose="020B0604020202020204" pitchFamily="34" charset="0"/>
              </a:rPr>
              <a:t>có</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thể</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chuyển</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tiếp</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thông</a:t>
            </a:r>
            <a:r>
              <a:rPr lang="en-US" sz="1200" dirty="0" smtClean="0">
                <a:latin typeface="Arial" panose="020B0604020202020204" pitchFamily="34" charset="0"/>
                <a:cs typeface="Arial" panose="020B0604020202020204" pitchFamily="34" charset="0"/>
              </a:rPr>
              <a:t> tin qua </a:t>
            </a:r>
            <a:r>
              <a:rPr lang="en-US" sz="1200" dirty="0" err="1" smtClean="0">
                <a:latin typeface="Arial" panose="020B0604020202020204" pitchFamily="34" charset="0"/>
                <a:cs typeface="Arial" panose="020B0604020202020204" pitchFamily="34" charset="0"/>
              </a:rPr>
              <a:t>môi</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trường</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mạng</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tới</a:t>
            </a:r>
            <a:r>
              <a:rPr lang="en-US" sz="1200" dirty="0" smtClean="0">
                <a:latin typeface="Arial" panose="020B0604020202020204" pitchFamily="34" charset="0"/>
                <a:cs typeface="Arial" panose="020B0604020202020204" pitchFamily="34" charset="0"/>
              </a:rPr>
              <a:t> MQTT Broker ( laptop)</a:t>
            </a:r>
          </a:p>
          <a:p>
            <a:endParaRPr lang="en-US" sz="1200" dirty="0" smtClean="0">
              <a:latin typeface="Arial" panose="020B0604020202020204" pitchFamily="34" charset="0"/>
              <a:cs typeface="Arial" panose="020B0604020202020204" pitchFamily="34" charset="0"/>
            </a:endParaRPr>
          </a:p>
          <a:p>
            <a:r>
              <a:rPr lang="en-US" sz="1200" dirty="0" smtClean="0">
                <a:latin typeface="Arial" panose="020B0604020202020204" pitchFamily="34" charset="0"/>
                <a:cs typeface="Arial" panose="020B0604020202020204" pitchFamily="34" charset="0"/>
              </a:rPr>
              <a:t>Ở </a:t>
            </a:r>
            <a:r>
              <a:rPr lang="en-US" sz="1200" dirty="0" err="1" smtClean="0">
                <a:latin typeface="Arial" panose="020B0604020202020204" pitchFamily="34" charset="0"/>
                <a:cs typeface="Arial" panose="020B0604020202020204" pitchFamily="34" charset="0"/>
              </a:rPr>
              <a:t>đây</a:t>
            </a:r>
            <a:r>
              <a:rPr lang="en-US" sz="1200" dirty="0" smtClean="0">
                <a:latin typeface="Arial" panose="020B0604020202020204" pitchFamily="34" charset="0"/>
                <a:cs typeface="Arial" panose="020B0604020202020204" pitchFamily="34" charset="0"/>
              </a:rPr>
              <a:t> ESP32 </a:t>
            </a:r>
            <a:r>
              <a:rPr lang="en-US" sz="1200" dirty="0" err="1" smtClean="0">
                <a:latin typeface="Arial" panose="020B0604020202020204" pitchFamily="34" charset="0"/>
                <a:cs typeface="Arial" panose="020B0604020202020204" pitchFamily="34" charset="0"/>
              </a:rPr>
              <a:t>sẽ</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coi</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như</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một</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công</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cụ</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truyền</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dựa</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trên</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giao</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thức</a:t>
            </a:r>
            <a:r>
              <a:rPr lang="en-US" sz="1200" dirty="0" smtClean="0">
                <a:latin typeface="Arial" panose="020B0604020202020204" pitchFamily="34" charset="0"/>
                <a:cs typeface="Arial" panose="020B0604020202020204" pitchFamily="34" charset="0"/>
              </a:rPr>
              <a:t> MQTT - </a:t>
            </a:r>
            <a:r>
              <a:rPr lang="en-US" sz="1200" dirty="0" err="1" smtClean="0">
                <a:latin typeface="Arial" panose="020B0604020202020204" pitchFamily="34" charset="0"/>
                <a:cs typeface="Arial" panose="020B0604020202020204" pitchFamily="34" charset="0"/>
              </a:rPr>
              <a:t>thường</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được</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sử</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dụng</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trong</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các</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hệ</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thống</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IoT</a:t>
            </a:r>
            <a:endParaRPr lang="en-US" sz="1200" dirty="0" smtClean="0">
              <a:latin typeface="Arial" panose="020B0604020202020204" pitchFamily="34" charset="0"/>
              <a:cs typeface="Arial" panose="020B0604020202020204" pitchFamily="34" charset="0"/>
            </a:endParaRPr>
          </a:p>
          <a:p>
            <a:endParaRPr lang="en-US" sz="1200" dirty="0" smtClean="0">
              <a:latin typeface="Arial" panose="020B0604020202020204" pitchFamily="34" charset="0"/>
              <a:cs typeface="Arial" panose="020B0604020202020204" pitchFamily="34" charset="0"/>
            </a:endParaRPr>
          </a:p>
          <a:p>
            <a:r>
              <a:rPr lang="en-US" sz="1200" dirty="0" err="1" smtClean="0">
                <a:latin typeface="Arial" panose="020B0604020202020204" pitchFamily="34" charset="0"/>
                <a:cs typeface="Arial" panose="020B0604020202020204" pitchFamily="34" charset="0"/>
              </a:rPr>
              <a:t>Dữ</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liệu</a:t>
            </a:r>
            <a:r>
              <a:rPr lang="en-US" sz="1200" dirty="0" smtClean="0">
                <a:latin typeface="Arial" panose="020B0604020202020204" pitchFamily="34" charset="0"/>
                <a:cs typeface="Arial" panose="020B0604020202020204" pitchFamily="34" charset="0"/>
              </a:rPr>
              <a:t> ở </a:t>
            </a:r>
            <a:r>
              <a:rPr lang="en-US" sz="1200" dirty="0" err="1" smtClean="0">
                <a:latin typeface="Arial" panose="020B0604020202020204" pitchFamily="34" charset="0"/>
                <a:cs typeface="Arial" panose="020B0604020202020204" pitchFamily="34" charset="0"/>
              </a:rPr>
              <a:t>khối</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thu</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thập</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dữ</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liệu</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sẽ</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truyền</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đi</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các</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bản</a:t>
            </a:r>
            <a:r>
              <a:rPr lang="en-US" sz="1200" dirty="0" smtClean="0">
                <a:latin typeface="Arial" panose="020B0604020202020204" pitchFamily="34" charset="0"/>
                <a:cs typeface="Arial" panose="020B0604020202020204" pitchFamily="34" charset="0"/>
              </a:rPr>
              <a:t> tin </a:t>
            </a:r>
            <a:r>
              <a:rPr lang="en-US" sz="1200" dirty="0" err="1" smtClean="0">
                <a:latin typeface="Arial" panose="020B0604020202020204" pitchFamily="34" charset="0"/>
                <a:cs typeface="Arial" panose="020B0604020202020204" pitchFamily="34" charset="0"/>
              </a:rPr>
              <a:t>dạng</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xuất</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bản</a:t>
            </a:r>
            <a:r>
              <a:rPr lang="en-US" sz="1200" dirty="0" smtClean="0">
                <a:latin typeface="Arial" panose="020B0604020202020204" pitchFamily="34" charset="0"/>
                <a:cs typeface="Arial" panose="020B0604020202020204" pitchFamily="34" charset="0"/>
              </a:rPr>
              <a:t> (publish) </a:t>
            </a:r>
            <a:r>
              <a:rPr lang="en-US" sz="1200" dirty="0" err="1" smtClean="0">
                <a:latin typeface="Arial" panose="020B0604020202020204" pitchFamily="34" charset="0"/>
                <a:cs typeface="Arial" panose="020B0604020202020204" pitchFamily="34" charset="0"/>
              </a:rPr>
              <a:t>từ</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phía</a:t>
            </a:r>
            <a:r>
              <a:rPr lang="en-US" sz="1200" dirty="0" smtClean="0">
                <a:latin typeface="Arial" panose="020B0604020202020204" pitchFamily="34" charset="0"/>
                <a:cs typeface="Arial" panose="020B0604020202020204" pitchFamily="34" charset="0"/>
              </a:rPr>
              <a:t> ESP32, </a:t>
            </a:r>
            <a:r>
              <a:rPr lang="en-US" sz="1200" dirty="0" err="1" smtClean="0">
                <a:latin typeface="Arial" panose="020B0604020202020204" pitchFamily="34" charset="0"/>
                <a:cs typeface="Arial" panose="020B0604020202020204" pitchFamily="34" charset="0"/>
              </a:rPr>
              <a:t>đồng</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thời</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cũng</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nhận</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và</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các</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bản</a:t>
            </a:r>
            <a:r>
              <a:rPr lang="en-US" sz="1200" dirty="0" smtClean="0">
                <a:latin typeface="Arial" panose="020B0604020202020204" pitchFamily="34" charset="0"/>
                <a:cs typeface="Arial" panose="020B0604020202020204" pitchFamily="34" charset="0"/>
              </a:rPr>
              <a:t> tin </a:t>
            </a:r>
            <a:r>
              <a:rPr lang="en-US" sz="1200" dirty="0" err="1" smtClean="0">
                <a:latin typeface="Arial" panose="020B0604020202020204" pitchFamily="34" charset="0"/>
                <a:cs typeface="Arial" panose="020B0604020202020204" pitchFamily="34" charset="0"/>
              </a:rPr>
              <a:t>khi</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máy</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tính</a:t>
            </a:r>
            <a:r>
              <a:rPr lang="en-US" sz="1200" dirty="0" smtClean="0">
                <a:latin typeface="Arial" panose="020B0604020202020204" pitchFamily="34" charset="0"/>
                <a:cs typeface="Arial" panose="020B0604020202020204" pitchFamily="34" charset="0"/>
              </a:rPr>
              <a:t> ( Broker ) </a:t>
            </a:r>
            <a:r>
              <a:rPr lang="en-US" sz="1200" dirty="0" err="1" smtClean="0">
                <a:latin typeface="Arial" panose="020B0604020202020204" pitchFamily="34" charset="0"/>
                <a:cs typeface="Arial" panose="020B0604020202020204" pitchFamily="34" charset="0"/>
              </a:rPr>
              <a:t>yêu</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cầu</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là</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có</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tiếp</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tục</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nhận</a:t>
            </a:r>
            <a:r>
              <a:rPr lang="en-US" sz="1200" dirty="0" smtClean="0">
                <a:latin typeface="Arial" panose="020B0604020202020204" pitchFamily="34" charset="0"/>
                <a:cs typeface="Arial" panose="020B0604020202020204" pitchFamily="34" charset="0"/>
              </a:rPr>
              <a:t> hay </a:t>
            </a:r>
            <a:r>
              <a:rPr lang="en-US" sz="1200" dirty="0" err="1" smtClean="0">
                <a:latin typeface="Arial" panose="020B0604020202020204" pitchFamily="34" charset="0"/>
                <a:cs typeface="Arial" panose="020B0604020202020204" pitchFamily="34" charset="0"/>
              </a:rPr>
              <a:t>dữ</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liệu</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tiếp</a:t>
            </a:r>
            <a:r>
              <a:rPr lang="en-US" sz="1200" dirty="0" smtClean="0">
                <a:latin typeface="Arial" panose="020B0604020202020204" pitchFamily="34" charset="0"/>
                <a:cs typeface="Arial" panose="020B0604020202020204" pitchFamily="34" charset="0"/>
              </a:rPr>
              <a:t> hay </a:t>
            </a:r>
            <a:r>
              <a:rPr lang="en-US" sz="1200" dirty="0" err="1" smtClean="0">
                <a:latin typeface="Arial" panose="020B0604020202020204" pitchFamily="34" charset="0"/>
                <a:cs typeface="Arial" panose="020B0604020202020204" pitchFamily="34" charset="0"/>
              </a:rPr>
              <a:t>không</a:t>
            </a:r>
            <a:endParaRPr lang="en-US" sz="1200" dirty="0" smtClean="0">
              <a:latin typeface="Arial" panose="020B0604020202020204" pitchFamily="34" charset="0"/>
              <a:cs typeface="Arial" panose="020B0604020202020204" pitchFamily="34" charset="0"/>
            </a:endParaRPr>
          </a:p>
          <a:p>
            <a:r>
              <a:rPr lang="en-US" sz="1200" dirty="0" smtClean="0">
                <a:latin typeface="Arial" panose="020B0604020202020204" pitchFamily="34" charset="0"/>
                <a:cs typeface="Arial" panose="020B0604020202020204" pitchFamily="34" charset="0"/>
              </a:rPr>
              <a:t> </a:t>
            </a:r>
          </a:p>
          <a:p>
            <a:endParaRPr lang="en-US" dirty="0"/>
          </a:p>
        </p:txBody>
      </p:sp>
      <p:sp>
        <p:nvSpPr>
          <p:cNvPr id="4" name="Slide Number Placeholder 3"/>
          <p:cNvSpPr>
            <a:spLocks noGrp="1"/>
          </p:cNvSpPr>
          <p:nvPr>
            <p:ph type="sldNum" sz="quarter" idx="10"/>
          </p:nvPr>
        </p:nvSpPr>
        <p:spPr/>
        <p:txBody>
          <a:bodyPr/>
          <a:lstStyle/>
          <a:p>
            <a:fld id="{F8A89513-57A1-4AAC-86A6-6222AFC24214}" type="slidenum">
              <a:rPr lang="en-US" smtClean="0"/>
              <a:t>14</a:t>
            </a:fld>
            <a:endParaRPr lang="en-US"/>
          </a:p>
        </p:txBody>
      </p:sp>
    </p:spTree>
    <p:extLst>
      <p:ext uri="{BB962C8B-B14F-4D97-AF65-F5344CB8AC3E}">
        <p14:creationId xmlns:p14="http://schemas.microsoft.com/office/powerpoint/2010/main" val="313484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A89513-57A1-4AAC-86A6-6222AFC24214}" type="slidenum">
              <a:rPr lang="en-US" smtClean="0"/>
              <a:t>15</a:t>
            </a:fld>
            <a:endParaRPr lang="en-US"/>
          </a:p>
        </p:txBody>
      </p:sp>
    </p:spTree>
    <p:extLst>
      <p:ext uri="{BB962C8B-B14F-4D97-AF65-F5344CB8AC3E}">
        <p14:creationId xmlns:p14="http://schemas.microsoft.com/office/powerpoint/2010/main" val="1385668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A89513-57A1-4AAC-86A6-6222AFC24214}" type="slidenum">
              <a:rPr lang="en-US" smtClean="0"/>
              <a:t>16</a:t>
            </a:fld>
            <a:endParaRPr lang="en-US"/>
          </a:p>
        </p:txBody>
      </p:sp>
    </p:spTree>
    <p:extLst>
      <p:ext uri="{BB962C8B-B14F-4D97-AF65-F5344CB8AC3E}">
        <p14:creationId xmlns:p14="http://schemas.microsoft.com/office/powerpoint/2010/main" val="1113340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A89513-57A1-4AAC-86A6-6222AFC24214}" type="slidenum">
              <a:rPr lang="en-US" smtClean="0"/>
              <a:t>17</a:t>
            </a:fld>
            <a:endParaRPr lang="en-US"/>
          </a:p>
        </p:txBody>
      </p:sp>
    </p:spTree>
    <p:extLst>
      <p:ext uri="{BB962C8B-B14F-4D97-AF65-F5344CB8AC3E}">
        <p14:creationId xmlns:p14="http://schemas.microsoft.com/office/powerpoint/2010/main" val="4098420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A89513-57A1-4AAC-86A6-6222AFC24214}" type="slidenum">
              <a:rPr lang="en-US" smtClean="0"/>
              <a:t>18</a:t>
            </a:fld>
            <a:endParaRPr lang="en-US"/>
          </a:p>
        </p:txBody>
      </p:sp>
    </p:spTree>
    <p:extLst>
      <p:ext uri="{BB962C8B-B14F-4D97-AF65-F5344CB8AC3E}">
        <p14:creationId xmlns:p14="http://schemas.microsoft.com/office/powerpoint/2010/main" val="3322971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A89513-57A1-4AAC-86A6-6222AFC24214}" type="slidenum">
              <a:rPr lang="en-US" smtClean="0"/>
              <a:t>19</a:t>
            </a:fld>
            <a:endParaRPr lang="en-US"/>
          </a:p>
        </p:txBody>
      </p:sp>
    </p:spTree>
    <p:extLst>
      <p:ext uri="{BB962C8B-B14F-4D97-AF65-F5344CB8AC3E}">
        <p14:creationId xmlns:p14="http://schemas.microsoft.com/office/powerpoint/2010/main" val="4258476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A89513-57A1-4AAC-86A6-6222AFC24214}" type="slidenum">
              <a:rPr lang="en-US" smtClean="0"/>
              <a:t>20</a:t>
            </a:fld>
            <a:endParaRPr lang="en-US"/>
          </a:p>
        </p:txBody>
      </p:sp>
    </p:spTree>
    <p:extLst>
      <p:ext uri="{BB962C8B-B14F-4D97-AF65-F5344CB8AC3E}">
        <p14:creationId xmlns:p14="http://schemas.microsoft.com/office/powerpoint/2010/main" val="3543551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latin typeface="Arial" panose="020B0604020202020204" pitchFamily="34" charset="0"/>
                <a:cs typeface="Arial" panose="020B0604020202020204" pitchFamily="34" charset="0"/>
              </a:rPr>
              <a:t>1. </a:t>
            </a:r>
            <a:r>
              <a:rPr lang="en-US" sz="1600" dirty="0" err="1" smtClean="0">
                <a:latin typeface="Arial" panose="020B0604020202020204" pitchFamily="34" charset="0"/>
                <a:cs typeface="Arial" panose="020B0604020202020204" pitchFamily="34" charset="0"/>
              </a:rPr>
              <a:t>Sơ</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đồ</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khối</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tổng</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quát</a:t>
            </a:r>
            <a:endParaRPr lang="en-US" sz="1600" dirty="0" smtClean="0">
              <a:latin typeface="Arial" panose="020B0604020202020204" pitchFamily="34" charset="0"/>
              <a:cs typeface="Arial" panose="020B0604020202020204" pitchFamily="34" charset="0"/>
            </a:endParaRPr>
          </a:p>
          <a:p>
            <a:pPr marL="0" indent="0">
              <a:buNone/>
            </a:pPr>
            <a:endParaRPr lang="en-US" sz="1400" dirty="0" smtClean="0">
              <a:latin typeface="Arial" panose="020B0604020202020204" pitchFamily="34" charset="0"/>
              <a:cs typeface="Arial" panose="020B0604020202020204" pitchFamily="34" charset="0"/>
            </a:endParaRPr>
          </a:p>
          <a:p>
            <a:r>
              <a:rPr lang="en-US" sz="1600" dirty="0" smtClean="0">
                <a:latin typeface="Arial" panose="020B0604020202020204" pitchFamily="34" charset="0"/>
                <a:cs typeface="Arial" panose="020B0604020202020204" pitchFamily="34" charset="0"/>
              </a:rPr>
              <a:t>2. </a:t>
            </a:r>
            <a:r>
              <a:rPr lang="en-US" sz="1600" dirty="0" err="1" smtClean="0">
                <a:latin typeface="Arial" panose="020B0604020202020204" pitchFamily="34" charset="0"/>
                <a:cs typeface="Arial" panose="020B0604020202020204" pitchFamily="34" charset="0"/>
              </a:rPr>
              <a:t>Phân</a:t>
            </a:r>
            <a:r>
              <a:rPr lang="en-US" sz="1600" dirty="0" smtClean="0">
                <a:latin typeface="Arial" panose="020B0604020202020204" pitchFamily="34" charset="0"/>
                <a:cs typeface="Arial" panose="020B0604020202020204" pitchFamily="34" charset="0"/>
              </a:rPr>
              <a:t> tích chi </a:t>
            </a:r>
            <a:r>
              <a:rPr lang="en-US" sz="1600" dirty="0" err="1" smtClean="0">
                <a:latin typeface="Arial" panose="020B0604020202020204" pitchFamily="34" charset="0"/>
                <a:cs typeface="Arial" panose="020B0604020202020204" pitchFamily="34" charset="0"/>
              </a:rPr>
              <a:t>tiết</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từng</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khối</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khối</a:t>
            </a:r>
            <a:endParaRPr lang="en-US" sz="1200" dirty="0" smtClean="0">
              <a:latin typeface="Arial" panose="020B0604020202020204" pitchFamily="34" charset="0"/>
              <a:cs typeface="Arial" panose="020B0604020202020204" pitchFamily="34" charset="0"/>
            </a:endParaRPr>
          </a:p>
          <a:p>
            <a:pPr lvl="1"/>
            <a:r>
              <a:rPr lang="en-US" sz="1500" dirty="0" err="1" smtClean="0">
                <a:latin typeface="Arial" panose="020B0604020202020204" pitchFamily="34" charset="0"/>
                <a:cs typeface="Arial" panose="020B0604020202020204" pitchFamily="34" charset="0"/>
              </a:rPr>
              <a:t>Khối</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thu</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nhận</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dữ</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liệu</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và</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truyền</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dữ</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liệu</a:t>
            </a:r>
            <a:r>
              <a:rPr lang="en-US" sz="1500" dirty="0" smtClean="0">
                <a:latin typeface="Arial" panose="020B0604020202020204" pitchFamily="34" charset="0"/>
                <a:cs typeface="Arial" panose="020B0604020202020204" pitchFamily="34" charset="0"/>
              </a:rPr>
              <a:t> : Arduino ,ESP32, MPU6050, Joystick , Button</a:t>
            </a:r>
          </a:p>
          <a:p>
            <a:pPr lvl="1"/>
            <a:r>
              <a:rPr lang="en-US" sz="1500" dirty="0" err="1" smtClean="0">
                <a:latin typeface="Arial" panose="020B0604020202020204" pitchFamily="34" charset="0"/>
                <a:cs typeface="Arial" panose="020B0604020202020204" pitchFamily="34" charset="0"/>
              </a:rPr>
              <a:t>Khối</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nhận</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dữ</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liệu</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và</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xử</a:t>
            </a:r>
            <a:r>
              <a:rPr lang="en-US" sz="1500" dirty="0" smtClean="0">
                <a:latin typeface="Arial" panose="020B0604020202020204" pitchFamily="34" charset="0"/>
                <a:cs typeface="Arial" panose="020B0604020202020204" pitchFamily="34" charset="0"/>
              </a:rPr>
              <a:t> </a:t>
            </a:r>
            <a:r>
              <a:rPr lang="en-US" sz="1500" dirty="0" err="1" smtClean="0">
                <a:latin typeface="Arial" panose="020B0604020202020204" pitchFamily="34" charset="0"/>
                <a:cs typeface="Arial" panose="020B0604020202020204" pitchFamily="34" charset="0"/>
              </a:rPr>
              <a:t>lý</a:t>
            </a:r>
            <a:r>
              <a:rPr lang="en-US" sz="1500" dirty="0" smtClean="0">
                <a:latin typeface="Arial" panose="020B0604020202020204" pitchFamily="34" charset="0"/>
                <a:cs typeface="Arial" panose="020B0604020202020204" pitchFamily="34" charset="0"/>
              </a:rPr>
              <a:t> :  HĐH Linux , event , device file </a:t>
            </a:r>
          </a:p>
          <a:p>
            <a:endParaRPr lang="en-US" dirty="0"/>
          </a:p>
        </p:txBody>
      </p:sp>
      <p:sp>
        <p:nvSpPr>
          <p:cNvPr id="4" name="Slide Number Placeholder 3"/>
          <p:cNvSpPr>
            <a:spLocks noGrp="1"/>
          </p:cNvSpPr>
          <p:nvPr>
            <p:ph type="sldNum" sz="quarter" idx="10"/>
          </p:nvPr>
        </p:nvSpPr>
        <p:spPr/>
        <p:txBody>
          <a:bodyPr/>
          <a:lstStyle/>
          <a:p>
            <a:fld id="{F8A89513-57A1-4AAC-86A6-6222AFC24214}" type="slidenum">
              <a:rPr lang="en-US" smtClean="0"/>
              <a:t>3</a:t>
            </a:fld>
            <a:endParaRPr lang="en-US"/>
          </a:p>
        </p:txBody>
      </p:sp>
    </p:spTree>
    <p:extLst>
      <p:ext uri="{BB962C8B-B14F-4D97-AF65-F5344CB8AC3E}">
        <p14:creationId xmlns:p14="http://schemas.microsoft.com/office/powerpoint/2010/main" val="696016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Nó</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chuyển</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bạn</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từ</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môi</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trường</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với</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những</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đồ</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vật</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có</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thật</a:t>
            </a:r>
            <a:r>
              <a:rPr lang="en-US" sz="1200" dirty="0" smtClean="0">
                <a:solidFill>
                  <a:schemeClr val="tx1"/>
                </a:solidFill>
                <a:effectLst/>
                <a:latin typeface="Arial" panose="020B0604020202020204" pitchFamily="34" charset="0"/>
                <a:ea typeface="MS Mincho"/>
                <a:cs typeface="Arial" panose="020B0604020202020204" pitchFamily="34" charset="0"/>
              </a:rPr>
              <a:t> ở </a:t>
            </a:r>
            <a:r>
              <a:rPr lang="en-US" sz="1200" dirty="0" err="1" smtClean="0">
                <a:solidFill>
                  <a:schemeClr val="tx1"/>
                </a:solidFill>
                <a:effectLst/>
                <a:latin typeface="Arial" panose="020B0604020202020204" pitchFamily="34" charset="0"/>
                <a:ea typeface="MS Mincho"/>
                <a:cs typeface="Arial" panose="020B0604020202020204" pitchFamily="34" charset="0"/>
              </a:rPr>
              <a:t>xung</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quanh</a:t>
            </a:r>
            <a:r>
              <a:rPr lang="en-US" sz="1200" dirty="0" smtClean="0">
                <a:solidFill>
                  <a:schemeClr val="tx1"/>
                </a:solidFill>
                <a:effectLst/>
                <a:latin typeface="Arial" panose="020B0604020202020204" pitchFamily="34" charset="0"/>
                <a:ea typeface="MS Mincho"/>
                <a:cs typeface="Arial" panose="020B0604020202020204" pitchFamily="34" charset="0"/>
              </a:rPr>
              <a:t> sang </a:t>
            </a:r>
            <a:r>
              <a:rPr lang="en-US" sz="1200" dirty="0" err="1" smtClean="0">
                <a:solidFill>
                  <a:schemeClr val="tx1"/>
                </a:solidFill>
                <a:effectLst/>
                <a:latin typeface="Arial" panose="020B0604020202020204" pitchFamily="34" charset="0"/>
                <a:ea typeface="MS Mincho"/>
                <a:cs typeface="Arial" panose="020B0604020202020204" pitchFamily="34" charset="0"/>
              </a:rPr>
              <a:t>một</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môi</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trường</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ảo</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nơi</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mà</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bạn</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thực</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sự</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trở</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thành</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một</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phần</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của</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nó</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và</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tương</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tác</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với</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nó</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theo</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những</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cách</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khác</a:t>
            </a:r>
            <a:r>
              <a:rPr lang="en-US" sz="1200" dirty="0" smtClean="0">
                <a:solidFill>
                  <a:schemeClr val="tx1"/>
                </a:solidFill>
                <a:effectLst/>
                <a:latin typeface="Arial" panose="020B0604020202020204" pitchFamily="34" charset="0"/>
                <a:ea typeface="MS Mincho"/>
                <a:cs typeface="Arial" panose="020B0604020202020204" pitchFamily="34" charset="0"/>
              </a:rPr>
              <a:t> </a:t>
            </a:r>
            <a:r>
              <a:rPr lang="en-US" sz="1200" dirty="0" err="1" smtClean="0">
                <a:solidFill>
                  <a:schemeClr val="tx1"/>
                </a:solidFill>
                <a:effectLst/>
                <a:latin typeface="Arial" panose="020B0604020202020204" pitchFamily="34" charset="0"/>
                <a:ea typeface="MS Mincho"/>
                <a:cs typeface="Arial" panose="020B0604020202020204" pitchFamily="34" charset="0"/>
              </a:rPr>
              <a:t>nhau</a:t>
            </a:r>
            <a:r>
              <a:rPr lang="en-US" sz="1200" dirty="0" smtClean="0">
                <a:solidFill>
                  <a:schemeClr val="tx1"/>
                </a:solidFill>
                <a:effectLst/>
                <a:latin typeface="Arial" panose="020B0604020202020204" pitchFamily="34" charset="0"/>
                <a:ea typeface="MS Mincho"/>
                <a:cs typeface="Arial" panose="020B0604020202020204" pitchFamily="34" charset="0"/>
              </a:rPr>
              <a:t>.</a:t>
            </a:r>
          </a:p>
          <a:p>
            <a:endParaRPr lang="en-US" dirty="0"/>
          </a:p>
        </p:txBody>
      </p:sp>
      <p:sp>
        <p:nvSpPr>
          <p:cNvPr id="4" name="Slide Number Placeholder 3"/>
          <p:cNvSpPr>
            <a:spLocks noGrp="1"/>
          </p:cNvSpPr>
          <p:nvPr>
            <p:ph type="sldNum" sz="quarter" idx="10"/>
          </p:nvPr>
        </p:nvSpPr>
        <p:spPr/>
        <p:txBody>
          <a:bodyPr/>
          <a:lstStyle/>
          <a:p>
            <a:fld id="{F8A89513-57A1-4AAC-86A6-6222AFC24214}" type="slidenum">
              <a:rPr lang="en-US" smtClean="0"/>
              <a:t>4</a:t>
            </a:fld>
            <a:endParaRPr lang="en-US"/>
          </a:p>
        </p:txBody>
      </p:sp>
    </p:spTree>
    <p:extLst>
      <p:ext uri="{BB962C8B-B14F-4D97-AF65-F5344CB8AC3E}">
        <p14:creationId xmlns:p14="http://schemas.microsoft.com/office/powerpoint/2010/main" val="3529794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indent="0">
              <a:buNone/>
            </a:pPr>
            <a:r>
              <a:rPr lang="en-US" sz="1200" dirty="0" err="1" smtClean="0">
                <a:solidFill>
                  <a:schemeClr val="tx1"/>
                </a:solidFill>
                <a:latin typeface="Arial" panose="020B0604020202020204" pitchFamily="34" charset="0"/>
                <a:cs typeface="Arial" panose="020B0604020202020204" pitchFamily="34" charset="0"/>
              </a:rPr>
              <a:t>Thành</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phần</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Kính</a:t>
            </a:r>
            <a:r>
              <a:rPr lang="en-US" sz="1200" dirty="0" smtClean="0">
                <a:solidFill>
                  <a:schemeClr val="tx1"/>
                </a:solidFill>
                <a:latin typeface="Arial" panose="020B0604020202020204" pitchFamily="34" charset="0"/>
                <a:cs typeface="Arial" panose="020B0604020202020204" pitchFamily="34" charset="0"/>
              </a:rPr>
              <a:t> 3D : </a:t>
            </a:r>
            <a:r>
              <a:rPr lang="es-ES" sz="1200" dirty="0" err="1" smtClean="0">
                <a:solidFill>
                  <a:schemeClr val="tx1"/>
                </a:solidFill>
                <a:latin typeface="Arial" panose="020B0604020202020204" pitchFamily="34" charset="0"/>
                <a:cs typeface="Arial" panose="020B0604020202020204" pitchFamily="34" charset="0"/>
              </a:rPr>
              <a:t>làm</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nhiệm</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vụ</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đưa</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người</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sử</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dụng</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vào</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không</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gian</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ảo</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thông</a:t>
            </a:r>
            <a:r>
              <a:rPr lang="es-ES" sz="1200" dirty="0" smtClean="0">
                <a:solidFill>
                  <a:schemeClr val="tx1"/>
                </a:solidFill>
                <a:latin typeface="Arial" panose="020B0604020202020204" pitchFamily="34" charset="0"/>
                <a:cs typeface="Arial" panose="020B0604020202020204" pitchFamily="34" charset="0"/>
              </a:rPr>
              <a:t> qua </a:t>
            </a:r>
            <a:r>
              <a:rPr lang="es-ES" sz="1200" dirty="0" err="1" smtClean="0">
                <a:solidFill>
                  <a:schemeClr val="tx1"/>
                </a:solidFill>
                <a:latin typeface="Arial" panose="020B0604020202020204" pitchFamily="34" charset="0"/>
                <a:cs typeface="Arial" panose="020B0604020202020204" pitchFamily="34" charset="0"/>
              </a:rPr>
              <a:t>thị</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giác</a:t>
            </a:r>
            <a:r>
              <a:rPr lang="es-ES" sz="1200" dirty="0" smtClean="0">
                <a:solidFill>
                  <a:schemeClr val="tx1"/>
                </a:solidFill>
                <a:latin typeface="Arial" panose="020B0604020202020204" pitchFamily="34" charset="0"/>
                <a:cs typeface="Arial" panose="020B0604020202020204" pitchFamily="34" charset="0"/>
              </a:rPr>
              <a:t> , </a:t>
            </a:r>
            <a:r>
              <a:rPr lang="es-ES" sz="1200" dirty="0" err="1" smtClean="0">
                <a:solidFill>
                  <a:schemeClr val="tx1"/>
                </a:solidFill>
                <a:latin typeface="Arial" panose="020B0604020202020204" pitchFamily="34" charset="0"/>
                <a:cs typeface="Arial" panose="020B0604020202020204" pitchFamily="34" charset="0"/>
              </a:rPr>
              <a:t>cùng</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với</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sự</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kết</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hợp</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các</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cảm</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biến</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trên</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nó</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như</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cảm</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biến</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gia</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tốc</a:t>
            </a:r>
            <a:r>
              <a:rPr lang="es-ES" sz="1200" dirty="0" smtClean="0">
                <a:solidFill>
                  <a:schemeClr val="tx1"/>
                </a:solidFill>
                <a:latin typeface="Arial" panose="020B0604020202020204" pitchFamily="34" charset="0"/>
                <a:cs typeface="Arial" panose="020B0604020202020204" pitchFamily="34" charset="0"/>
              </a:rPr>
              <a:t> , </a:t>
            </a:r>
            <a:r>
              <a:rPr lang="es-ES" sz="1200" dirty="0" err="1" smtClean="0">
                <a:solidFill>
                  <a:schemeClr val="tx1"/>
                </a:solidFill>
                <a:latin typeface="Arial" panose="020B0604020202020204" pitchFamily="34" charset="0"/>
                <a:cs typeface="Arial" panose="020B0604020202020204" pitchFamily="34" charset="0"/>
              </a:rPr>
              <a:t>vận</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tốc</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góc</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để</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xác</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định</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hướng</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người</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dùng</a:t>
            </a:r>
            <a:r>
              <a:rPr lang="es-ES" sz="1200" dirty="0" smtClean="0">
                <a:solidFill>
                  <a:schemeClr val="tx1"/>
                </a:solidFill>
                <a:latin typeface="Arial" panose="020B0604020202020204" pitchFamily="34" charset="0"/>
                <a:cs typeface="Arial" panose="020B0604020202020204" pitchFamily="34" charset="0"/>
              </a:rPr>
              <a:t> di </a:t>
            </a:r>
            <a:r>
              <a:rPr lang="es-ES" sz="1200" dirty="0" err="1" smtClean="0">
                <a:solidFill>
                  <a:schemeClr val="tx1"/>
                </a:solidFill>
                <a:latin typeface="Arial" panose="020B0604020202020204" pitchFamily="34" charset="0"/>
                <a:cs typeface="Arial" panose="020B0604020202020204" pitchFamily="34" charset="0"/>
              </a:rPr>
              <a:t>chuyển</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mắt</a:t>
            </a:r>
            <a:endParaRPr lang="es-ES" sz="1200" dirty="0" smtClean="0">
              <a:solidFill>
                <a:schemeClr val="tx1"/>
              </a:solidFill>
              <a:latin typeface="Arial" panose="020B0604020202020204" pitchFamily="34" charset="0"/>
              <a:cs typeface="Arial" panose="020B0604020202020204" pitchFamily="34" charset="0"/>
            </a:endParaRPr>
          </a:p>
          <a:p>
            <a:pPr marL="57150" indent="0">
              <a:buNone/>
            </a:pPr>
            <a:endParaRPr lang="es-ES" sz="1200" dirty="0" smtClean="0">
              <a:solidFill>
                <a:schemeClr val="tx1"/>
              </a:solidFill>
              <a:latin typeface="Arial" panose="020B0604020202020204" pitchFamily="34" charset="0"/>
              <a:cs typeface="Arial" panose="020B0604020202020204" pitchFamily="34" charset="0"/>
            </a:endParaRPr>
          </a:p>
          <a:p>
            <a:pPr marL="57150" indent="0">
              <a:buNone/>
            </a:pPr>
            <a:r>
              <a:rPr lang="es-ES" sz="1200" dirty="0" err="1" smtClean="0">
                <a:solidFill>
                  <a:schemeClr val="tx1"/>
                </a:solidFill>
                <a:latin typeface="Arial" panose="020B0604020202020204" pitchFamily="34" charset="0"/>
                <a:cs typeface="Arial" panose="020B0604020202020204" pitchFamily="34" charset="0"/>
              </a:rPr>
              <a:t>Thiết</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bị</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tương</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tác</a:t>
            </a:r>
            <a:r>
              <a:rPr lang="es-ES" sz="1200" dirty="0" smtClean="0">
                <a:solidFill>
                  <a:schemeClr val="tx1"/>
                </a:solidFill>
                <a:latin typeface="Arial" panose="020B0604020202020204" pitchFamily="34" charset="0"/>
                <a:cs typeface="Arial" panose="020B0604020202020204" pitchFamily="34" charset="0"/>
              </a:rPr>
              <a:t> </a:t>
            </a:r>
            <a:r>
              <a:rPr lang="es-ES" sz="1200" dirty="0" err="1" smtClean="0">
                <a:solidFill>
                  <a:schemeClr val="tx1"/>
                </a:solidFill>
                <a:latin typeface="Arial" panose="020B0604020202020204" pitchFamily="34" charset="0"/>
                <a:cs typeface="Arial" panose="020B0604020202020204" pitchFamily="34" charset="0"/>
              </a:rPr>
              <a:t>ảo</a:t>
            </a:r>
            <a:r>
              <a:rPr lang="es-ES" sz="1200" dirty="0" smtClean="0">
                <a:solidFill>
                  <a:schemeClr val="tx1"/>
                </a:solidFill>
                <a:latin typeface="Arial" panose="020B0604020202020204" pitchFamily="34" charset="0"/>
                <a:cs typeface="Arial" panose="020B0604020202020204" pitchFamily="34" charset="0"/>
              </a:rPr>
              <a:t> : </a:t>
            </a:r>
            <a:r>
              <a:rPr lang="vi-VN" sz="1200" dirty="0" smtClean="0">
                <a:solidFill>
                  <a:schemeClr val="tx1"/>
                </a:solidFill>
                <a:cs typeface="Arial" panose="020B0604020202020204" pitchFamily="34" charset="0"/>
              </a:rPr>
              <a:t>Thiết bị này được trang bị một số cảm biến để đo hướng di chuyển và một số phím nhấn để tương tác . Thiết bị này cho người dùng cảm giác thực tế hơn so với các thiết bị điều khiển cổ điển như trước đây </a:t>
            </a:r>
            <a:endParaRPr lang="en-US" sz="1200" dirty="0" smtClean="0">
              <a:solidFill>
                <a:schemeClr val="tx1"/>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8A89513-57A1-4AAC-86A6-6222AFC24214}" type="slidenum">
              <a:rPr lang="en-US" smtClean="0"/>
              <a:t>5</a:t>
            </a:fld>
            <a:endParaRPr lang="en-US"/>
          </a:p>
        </p:txBody>
      </p:sp>
    </p:spTree>
    <p:extLst>
      <p:ext uri="{BB962C8B-B14F-4D97-AF65-F5344CB8AC3E}">
        <p14:creationId xmlns:p14="http://schemas.microsoft.com/office/powerpoint/2010/main" val="2228426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indent="0">
              <a:buNone/>
            </a:pPr>
            <a:r>
              <a:rPr lang="en-US" sz="1200" b="1" dirty="0" err="1" smtClean="0">
                <a:solidFill>
                  <a:schemeClr val="tx1"/>
                </a:solidFill>
                <a:latin typeface="Arial" panose="020B0604020202020204" pitchFamily="34" charset="0"/>
                <a:cs typeface="Arial" panose="020B0604020202020204" pitchFamily="34" charset="0"/>
              </a:rPr>
              <a:t>Thiết</a:t>
            </a:r>
            <a:r>
              <a:rPr lang="en-US" sz="1200" b="1" dirty="0" smtClean="0">
                <a:solidFill>
                  <a:schemeClr val="tx1"/>
                </a:solidFill>
                <a:latin typeface="Arial" panose="020B0604020202020204" pitchFamily="34" charset="0"/>
                <a:cs typeface="Arial" panose="020B0604020202020204" pitchFamily="34" charset="0"/>
              </a:rPr>
              <a:t> </a:t>
            </a:r>
            <a:r>
              <a:rPr lang="en-US" sz="1200" b="1" dirty="0" err="1" smtClean="0">
                <a:solidFill>
                  <a:schemeClr val="tx1"/>
                </a:solidFill>
                <a:latin typeface="Arial" panose="020B0604020202020204" pitchFamily="34" charset="0"/>
                <a:cs typeface="Arial" panose="020B0604020202020204" pitchFamily="34" charset="0"/>
              </a:rPr>
              <a:t>bị</a:t>
            </a:r>
            <a:r>
              <a:rPr lang="en-US" sz="1200" b="1" dirty="0" smtClean="0">
                <a:solidFill>
                  <a:schemeClr val="tx1"/>
                </a:solidFill>
                <a:latin typeface="Arial" panose="020B0604020202020204" pitchFamily="34" charset="0"/>
                <a:cs typeface="Arial" panose="020B0604020202020204" pitchFamily="34" charset="0"/>
              </a:rPr>
              <a:t> </a:t>
            </a:r>
            <a:r>
              <a:rPr lang="en-US" sz="1200" b="1" dirty="0" err="1" smtClean="0">
                <a:solidFill>
                  <a:schemeClr val="tx1"/>
                </a:solidFill>
                <a:latin typeface="Arial" panose="020B0604020202020204" pitchFamily="34" charset="0"/>
                <a:cs typeface="Arial" panose="020B0604020202020204" pitchFamily="34" charset="0"/>
              </a:rPr>
              <a:t>tương</a:t>
            </a:r>
            <a:r>
              <a:rPr lang="en-US" sz="1200" b="1" dirty="0" smtClean="0">
                <a:solidFill>
                  <a:schemeClr val="tx1"/>
                </a:solidFill>
                <a:latin typeface="Arial" panose="020B0604020202020204" pitchFamily="34" charset="0"/>
                <a:cs typeface="Arial" panose="020B0604020202020204" pitchFamily="34" charset="0"/>
              </a:rPr>
              <a:t> </a:t>
            </a:r>
            <a:r>
              <a:rPr lang="en-US" sz="1200" b="1" dirty="0" err="1" smtClean="0">
                <a:solidFill>
                  <a:schemeClr val="tx1"/>
                </a:solidFill>
                <a:latin typeface="Arial" panose="020B0604020202020204" pitchFamily="34" charset="0"/>
                <a:cs typeface="Arial" panose="020B0604020202020204" pitchFamily="34" charset="0"/>
              </a:rPr>
              <a:t>tác</a:t>
            </a:r>
            <a:r>
              <a:rPr lang="en-US" sz="1200" b="1" dirty="0" smtClean="0">
                <a:solidFill>
                  <a:schemeClr val="tx1"/>
                </a:solidFill>
                <a:latin typeface="Arial" panose="020B0604020202020204" pitchFamily="34" charset="0"/>
                <a:cs typeface="Arial" panose="020B0604020202020204" pitchFamily="34" charset="0"/>
              </a:rPr>
              <a:t> </a:t>
            </a:r>
            <a:r>
              <a:rPr lang="en-US" sz="1200" b="1" dirty="0" err="1" smtClean="0">
                <a:solidFill>
                  <a:schemeClr val="tx1"/>
                </a:solidFill>
                <a:latin typeface="Arial" panose="020B0604020202020204" pitchFamily="34" charset="0"/>
                <a:cs typeface="Arial" panose="020B0604020202020204" pitchFamily="34" charset="0"/>
              </a:rPr>
              <a:t>ảo</a:t>
            </a:r>
            <a:r>
              <a:rPr lang="en-US" sz="1200" b="1"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bản</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chất</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khi</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chạy</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trên</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một</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thiết</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bị</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nhúng</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chạy</a:t>
            </a:r>
            <a:r>
              <a:rPr lang="en-US" sz="1200" dirty="0" smtClean="0">
                <a:solidFill>
                  <a:schemeClr val="tx1"/>
                </a:solidFill>
                <a:latin typeface="Arial" panose="020B0604020202020204" pitchFamily="34" charset="0"/>
                <a:cs typeface="Arial" panose="020B0604020202020204" pitchFamily="34" charset="0"/>
              </a:rPr>
              <a:t> HĐH </a:t>
            </a:r>
            <a:r>
              <a:rPr lang="en-US" sz="1200" dirty="0" err="1" smtClean="0">
                <a:solidFill>
                  <a:schemeClr val="tx1"/>
                </a:solidFill>
                <a:latin typeface="Arial" panose="020B0604020202020204" pitchFamily="34" charset="0"/>
                <a:cs typeface="Arial" panose="020B0604020202020204" pitchFamily="34" charset="0"/>
              </a:rPr>
              <a:t>sẽ</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tương</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ứng</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sẽ</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là</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việc</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điều</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khiển</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chuột</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và</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bàn</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phím</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sao</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cho</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thích</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hợp</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với</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dữ</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liệu</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cảm</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biến</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thu</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được</a:t>
            </a:r>
            <a:r>
              <a:rPr lang="en-US" sz="1200" dirty="0" smtClean="0">
                <a:solidFill>
                  <a:schemeClr val="tx1"/>
                </a:solidFill>
                <a:latin typeface="Arial" panose="020B0604020202020204" pitchFamily="34" charset="0"/>
                <a:cs typeface="Arial" panose="020B0604020202020204" pitchFamily="34" charset="0"/>
              </a:rPr>
              <a:t>.</a:t>
            </a:r>
          </a:p>
          <a:p>
            <a:pPr marL="57150" indent="0">
              <a:buNone/>
            </a:pPr>
            <a:r>
              <a:rPr lang="en-US" sz="1200" dirty="0" smtClean="0">
                <a:solidFill>
                  <a:schemeClr val="tx1"/>
                </a:solidFill>
                <a:latin typeface="Arial" panose="020B0604020202020204" pitchFamily="34" charset="0"/>
                <a:cs typeface="Arial" panose="020B0604020202020204" pitchFamily="34" charset="0"/>
              </a:rPr>
              <a:t>HĐH Linux, VĐK, </a:t>
            </a:r>
            <a:r>
              <a:rPr lang="en-US" sz="1200" dirty="0" err="1" smtClean="0">
                <a:solidFill>
                  <a:schemeClr val="tx1"/>
                </a:solidFill>
                <a:latin typeface="Arial" panose="020B0604020202020204" pitchFamily="34" charset="0"/>
                <a:cs typeface="Arial" panose="020B0604020202020204" pitchFamily="34" charset="0"/>
              </a:rPr>
              <a:t>Giao</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thức</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truyền</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thông</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sẽ</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là</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kiến</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thức</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chính</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trong</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phạm</a:t>
            </a:r>
            <a:r>
              <a:rPr lang="en-US" sz="1200" dirty="0" smtClean="0">
                <a:solidFill>
                  <a:schemeClr val="tx1"/>
                </a:solidFill>
                <a:latin typeface="Arial" panose="020B0604020202020204" pitchFamily="34" charset="0"/>
                <a:cs typeface="Arial" panose="020B0604020202020204" pitchFamily="34" charset="0"/>
              </a:rPr>
              <a:t> vi </a:t>
            </a:r>
            <a:r>
              <a:rPr lang="en-US" sz="1200" dirty="0" err="1" smtClean="0">
                <a:solidFill>
                  <a:schemeClr val="tx1"/>
                </a:solidFill>
                <a:latin typeface="Arial" panose="020B0604020202020204" pitchFamily="34" charset="0"/>
                <a:cs typeface="Arial" panose="020B0604020202020204" pitchFamily="34" charset="0"/>
              </a:rPr>
              <a:t>đề</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tài</a:t>
            </a:r>
            <a:endParaRPr lang="en-US" sz="1200" dirty="0" smtClean="0">
              <a:solidFill>
                <a:schemeClr val="tx1"/>
              </a:solidFill>
              <a:latin typeface="Arial" panose="020B0604020202020204" pitchFamily="34" charset="0"/>
              <a:cs typeface="Arial" panose="020B0604020202020204" pitchFamily="34" charset="0"/>
            </a:endParaRPr>
          </a:p>
          <a:p>
            <a:pPr marL="57150" indent="0">
              <a:buNone/>
            </a:pPr>
            <a:endParaRPr lang="en-US" sz="1200" dirty="0" smtClean="0">
              <a:solidFill>
                <a:schemeClr val="tx1"/>
              </a:solidFill>
              <a:latin typeface="Arial" panose="020B0604020202020204" pitchFamily="34" charset="0"/>
              <a:cs typeface="Arial" panose="020B0604020202020204" pitchFamily="34" charset="0"/>
            </a:endParaRPr>
          </a:p>
          <a:p>
            <a:pPr marL="57150" indent="0">
              <a:buNone/>
            </a:pPr>
            <a:endParaRPr lang="en-US" sz="1200" dirty="0" smtClean="0">
              <a:solidFill>
                <a:schemeClr val="tx1"/>
              </a:solidFill>
              <a:latin typeface="Arial" panose="020B0604020202020204" pitchFamily="34" charset="0"/>
              <a:cs typeface="Arial" panose="020B0604020202020204" pitchFamily="34" charset="0"/>
            </a:endParaRPr>
          </a:p>
          <a:p>
            <a:pPr marL="57150" indent="0">
              <a:buNone/>
            </a:pPr>
            <a:endParaRPr lang="en-US" sz="1200" dirty="0" smtClean="0">
              <a:solidFill>
                <a:schemeClr val="tx1"/>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8A89513-57A1-4AAC-86A6-6222AFC24214}" type="slidenum">
              <a:rPr lang="en-US" smtClean="0"/>
              <a:t>6</a:t>
            </a:fld>
            <a:endParaRPr lang="en-US"/>
          </a:p>
        </p:txBody>
      </p:sp>
    </p:spTree>
    <p:extLst>
      <p:ext uri="{BB962C8B-B14F-4D97-AF65-F5344CB8AC3E}">
        <p14:creationId xmlns:p14="http://schemas.microsoft.com/office/powerpoint/2010/main" val="389607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57150" indent="0">
                  <a:buNone/>
                </a:pPr>
                <a:r>
                  <a:rPr lang="en-US" sz="1200" dirty="0" smtClean="0">
                    <a:solidFill>
                      <a:schemeClr val="tx1"/>
                    </a:solidFill>
                    <a:latin typeface="Arial" panose="020B0604020202020204" pitchFamily="34" charset="0"/>
                    <a:cs typeface="Arial" panose="020B0604020202020204" pitchFamily="34" charset="0"/>
                  </a:rPr>
                  <a:t>Arduino : </a:t>
                </a:r>
                <a:r>
                  <a:rPr lang="en-US" sz="1200" dirty="0" err="1" smtClean="0">
                    <a:solidFill>
                      <a:schemeClr val="tx1"/>
                    </a:solidFill>
                    <a:latin typeface="Arial" panose="020B0604020202020204" pitchFamily="34" charset="0"/>
                    <a:cs typeface="Arial" panose="020B0604020202020204" pitchFamily="34" charset="0"/>
                  </a:rPr>
                  <a:t>xử</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lý</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dữ</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liệu</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chính</a:t>
                </a:r>
                <a:endParaRPr lang="en-US" sz="1200" dirty="0" smtClean="0">
                  <a:solidFill>
                    <a:schemeClr val="tx1"/>
                  </a:solidFill>
                  <a:latin typeface="Arial" panose="020B0604020202020204" pitchFamily="34" charset="0"/>
                  <a:cs typeface="Arial" panose="020B0604020202020204" pitchFamily="34" charset="0"/>
                </a:endParaRPr>
              </a:p>
              <a:p>
                <a:pPr marL="57150" indent="0">
                  <a:buNone/>
                </a:pPr>
                <a:r>
                  <a:rPr lang="en-US" sz="1200" dirty="0" smtClean="0">
                    <a:solidFill>
                      <a:schemeClr val="tx1"/>
                    </a:solidFill>
                    <a:latin typeface="Arial" panose="020B0604020202020204" pitchFamily="34" charset="0"/>
                    <a:cs typeface="Arial" panose="020B0604020202020204" pitchFamily="34" charset="0"/>
                  </a:rPr>
                  <a:t>MPU6050 : </a:t>
                </a:r>
                <a:r>
                  <a:rPr lang="en-US" sz="1200" dirty="0" err="1" smtClean="0">
                    <a:solidFill>
                      <a:schemeClr val="tx1"/>
                    </a:solidFill>
                    <a:latin typeface="Arial" panose="020B0604020202020204" pitchFamily="34" charset="0"/>
                    <a:cs typeface="Arial" panose="020B0604020202020204" pitchFamily="34" charset="0"/>
                  </a:rPr>
                  <a:t>cung</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cấp</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dữ</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liệu</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về</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góc</a:t>
                </a:r>
                <a:endParaRPr lang="en-US" sz="1200" dirty="0" smtClean="0">
                  <a:solidFill>
                    <a:schemeClr val="tx1"/>
                  </a:solidFill>
                  <a:latin typeface="Arial" panose="020B0604020202020204" pitchFamily="34" charset="0"/>
                  <a:cs typeface="Arial" panose="020B0604020202020204" pitchFamily="34" charset="0"/>
                </a:endParaRPr>
              </a:p>
              <a:p>
                <a:pPr marL="57150" indent="0">
                  <a:buNone/>
                </a:pPr>
                <a:r>
                  <a:rPr lang="en-US" sz="1200" dirty="0" smtClean="0">
                    <a:solidFill>
                      <a:schemeClr val="tx1"/>
                    </a:solidFill>
                    <a:latin typeface="Arial" panose="020B0604020202020204" pitchFamily="34" charset="0"/>
                    <a:cs typeface="Arial" panose="020B0604020202020204" pitchFamily="34" charset="0"/>
                  </a:rPr>
                  <a:t>Joystick , </a:t>
                </a:r>
                <a:r>
                  <a:rPr lang="en-US" sz="1200" dirty="0" err="1" smtClean="0">
                    <a:solidFill>
                      <a:schemeClr val="tx1"/>
                    </a:solidFill>
                    <a:latin typeface="Arial" panose="020B0604020202020204" pitchFamily="34" charset="0"/>
                    <a:cs typeface="Arial" panose="020B0604020202020204" pitchFamily="34" charset="0"/>
                  </a:rPr>
                  <a:t>phím</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nhấn</a:t>
                </a:r>
                <a:r>
                  <a:rPr lang="en-US" sz="1200" dirty="0" smtClean="0">
                    <a:solidFill>
                      <a:schemeClr val="tx1"/>
                    </a:solidFill>
                    <a:latin typeface="Arial" panose="020B0604020202020204" pitchFamily="34" charset="0"/>
                    <a:cs typeface="Arial" panose="020B0604020202020204" pitchFamily="34" charset="0"/>
                  </a:rPr>
                  <a:t> : </a:t>
                </a:r>
                <a:r>
                  <a:rPr lang="en-US" sz="1200" dirty="0" err="1" smtClean="0">
                    <a:solidFill>
                      <a:schemeClr val="tx1"/>
                    </a:solidFill>
                    <a:latin typeface="Arial" panose="020B0604020202020204" pitchFamily="34" charset="0"/>
                    <a:cs typeface="Arial" panose="020B0604020202020204" pitchFamily="34" charset="0"/>
                  </a:rPr>
                  <a:t>cung</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cấp</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trạng</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thái</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hỗ</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trợ</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điều</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khiển</a:t>
                </a:r>
                <a:endParaRPr lang="en-US" sz="1200" dirty="0" smtClean="0">
                  <a:solidFill>
                    <a:schemeClr val="tx1"/>
                  </a:solidFill>
                  <a:latin typeface="Arial" panose="020B0604020202020204" pitchFamily="34" charset="0"/>
                  <a:cs typeface="Arial" panose="020B0604020202020204" pitchFamily="34" charset="0"/>
                </a:endParaRPr>
              </a:p>
              <a:p>
                <a:pPr marL="57150" indent="0">
                  <a:buNone/>
                </a:pPr>
                <a:r>
                  <a:rPr lang="en-US" sz="1200" dirty="0" smtClean="0">
                    <a:solidFill>
                      <a:schemeClr val="tx1"/>
                    </a:solidFill>
                    <a:latin typeface="Arial" panose="020B0604020202020204" pitchFamily="34" charset="0"/>
                    <a:cs typeface="Arial" panose="020B0604020202020204" pitchFamily="34" charset="0"/>
                  </a:rPr>
                  <a:t>ESP32 :</a:t>
                </a:r>
                <a:r>
                  <a:rPr lang="en-US" sz="1200" dirty="0" err="1" smtClean="0">
                    <a:solidFill>
                      <a:schemeClr val="tx1"/>
                    </a:solidFill>
                    <a:latin typeface="Arial" panose="020B0604020202020204" pitchFamily="34" charset="0"/>
                    <a:cs typeface="Arial" panose="020B0604020202020204" pitchFamily="34" charset="0"/>
                  </a:rPr>
                  <a:t>Công</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cụ</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truyền</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thông</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không</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dây</a:t>
                </a:r>
                <a:r>
                  <a:rPr lang="en-US" sz="1200" dirty="0" smtClean="0">
                    <a:solidFill>
                      <a:schemeClr val="tx1"/>
                    </a:solidFill>
                    <a:latin typeface="Arial" panose="020B0604020202020204" pitchFamily="34" charset="0"/>
                    <a:cs typeface="Arial" panose="020B0604020202020204" pitchFamily="34" charset="0"/>
                  </a:rPr>
                  <a:t> qua </a:t>
                </a:r>
                <a:r>
                  <a:rPr lang="en-US" sz="1200" dirty="0" err="1" smtClean="0">
                    <a:solidFill>
                      <a:schemeClr val="tx1"/>
                    </a:solidFill>
                    <a:latin typeface="Arial" panose="020B0604020202020204" pitchFamily="34" charset="0"/>
                    <a:cs typeface="Arial" panose="020B0604020202020204" pitchFamily="34" charset="0"/>
                  </a:rPr>
                  <a:t>mạng</a:t>
                </a:r>
                <a:r>
                  <a:rPr lang="en-US" sz="1200" dirty="0" smtClean="0">
                    <a:solidFill>
                      <a:schemeClr val="tx1"/>
                    </a:solidFill>
                    <a:latin typeface="Arial" panose="020B0604020202020204" pitchFamily="34" charset="0"/>
                    <a:cs typeface="Arial" panose="020B0604020202020204" pitchFamily="34" charset="0"/>
                  </a:rPr>
                  <a:t> WIFI</a:t>
                </a:r>
              </a:p>
            </p:txBody>
          </p:sp>
        </mc:Choice>
        <mc:Fallback xmlns="">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lực</a:t>
                </a:r>
                <a:r>
                  <a:rPr lang="en-US" sz="1200" b="0" i="0" kern="1200" baseline="0" dirty="0" smtClean="0">
                    <a:solidFill>
                      <a:schemeClr val="tx1"/>
                    </a:solidFill>
                    <a:effectLst/>
                    <a:latin typeface="+mn-lt"/>
                    <a:ea typeface="+mn-ea"/>
                    <a:cs typeface="+mn-cs"/>
                  </a:rPr>
                  <a:t> g </a:t>
                </a:r>
                <a:r>
                  <a:rPr lang="vi-VN" sz="1200" b="0" i="0" kern="1200" dirty="0" smtClean="0">
                    <a:solidFill>
                      <a:schemeClr val="tx1"/>
                    </a:solidFill>
                    <a:effectLst/>
                    <a:latin typeface="+mn-lt"/>
                    <a:ea typeface="+mn-ea"/>
                    <a:cs typeface="+mn-cs"/>
                  </a:rPr>
                  <a:t>là một lực ảo dạng quán tính dùng để giải thích gia tốc tương đối của một vật khi đổi hướng hoặc thay đổi tốc độ so với khi rơi tự do</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The formula for the calculation is the Pythagorean theorem: g-force = </a:t>
                </a:r>
                <a:r>
                  <a:rPr lang="en-US" sz="1200" b="0" i="0" kern="1200" baseline="0" smtClean="0">
                    <a:solidFill>
                      <a:schemeClr val="tx1"/>
                    </a:solidFill>
                    <a:effectLst/>
                    <a:latin typeface="Cambria Math" panose="02040503050406030204" pitchFamily="18" charset="0"/>
                    <a:ea typeface="+mn-ea"/>
                    <a:cs typeface="+mn-cs"/>
                  </a:rPr>
                  <a:t>√(</a:t>
                </a:r>
                <a:r>
                  <a:rPr lang="en-US" sz="1200" b="0" i="0" kern="1200" baseline="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gravity acceleration² + horizontale acceleration²</a:t>
                </a:r>
                <a:r>
                  <a:rPr lang="en-US" sz="1200" b="0" i="0" kern="1200" baseline="0" smtClean="0">
                    <a:solidFill>
                      <a:schemeClr val="tx1"/>
                    </a:solidFill>
                    <a:effectLst/>
                    <a:latin typeface="Cambria Math" panose="02040503050406030204" pitchFamily="18" charset="0"/>
                    <a:ea typeface="+mn-ea"/>
                    <a:cs typeface="+mn-cs"/>
                  </a:rPr>
                  <a:t>" )</a:t>
                </a:r>
                <a:r>
                  <a:rPr lang="en-US" dirty="0" smtClean="0"/>
                  <a:t> </a:t>
                </a:r>
                <a:r>
                  <a:rPr lang="en-US" dirty="0" err="1" smtClean="0"/>
                  <a:t>đơn</a:t>
                </a:r>
                <a:r>
                  <a:rPr lang="en-US" baseline="0" dirty="0" smtClean="0"/>
                  <a:t> </a:t>
                </a:r>
                <a:r>
                  <a:rPr lang="en-US" baseline="0" dirty="0" err="1" smtClean="0"/>
                  <a:t>vị</a:t>
                </a:r>
                <a:r>
                  <a:rPr lang="en-US" baseline="0" dirty="0" smtClean="0"/>
                  <a:t> </a:t>
                </a:r>
                <a:r>
                  <a:rPr lang="en-US" baseline="0" dirty="0" err="1" smtClean="0"/>
                  <a:t>là</a:t>
                </a:r>
                <a:r>
                  <a:rPr lang="en-US" baseline="0" dirty="0" smtClean="0"/>
                  <a:t> g</a:t>
                </a:r>
                <a:endParaRPr lang="en-US" dirty="0"/>
              </a:p>
            </p:txBody>
          </p:sp>
        </mc:Fallback>
      </mc:AlternateContent>
      <p:sp>
        <p:nvSpPr>
          <p:cNvPr id="4" name="Slide Number Placeholder 3"/>
          <p:cNvSpPr>
            <a:spLocks noGrp="1"/>
          </p:cNvSpPr>
          <p:nvPr>
            <p:ph type="sldNum" sz="quarter" idx="10"/>
          </p:nvPr>
        </p:nvSpPr>
        <p:spPr/>
        <p:txBody>
          <a:bodyPr/>
          <a:lstStyle/>
          <a:p>
            <a:fld id="{F8A89513-57A1-4AAC-86A6-6222AFC24214}" type="slidenum">
              <a:rPr lang="en-US" smtClean="0"/>
              <a:t>7</a:t>
            </a:fld>
            <a:endParaRPr lang="en-US"/>
          </a:p>
        </p:txBody>
      </p:sp>
    </p:spTree>
    <p:extLst>
      <p:ext uri="{BB962C8B-B14F-4D97-AF65-F5344CB8AC3E}">
        <p14:creationId xmlns:p14="http://schemas.microsoft.com/office/powerpoint/2010/main" val="4150898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lực</a:t>
                </a:r>
                <a:r>
                  <a:rPr lang="en-US" sz="1200" b="0" i="0" kern="1200" baseline="0" dirty="0" smtClean="0">
                    <a:solidFill>
                      <a:schemeClr val="tx1"/>
                    </a:solidFill>
                    <a:effectLst/>
                    <a:latin typeface="+mn-lt"/>
                    <a:ea typeface="+mn-ea"/>
                    <a:cs typeface="+mn-cs"/>
                  </a:rPr>
                  <a:t> g </a:t>
                </a:r>
                <a:r>
                  <a:rPr lang="vi-VN" sz="1200" b="0" i="0" kern="1200" dirty="0" smtClean="0">
                    <a:solidFill>
                      <a:schemeClr val="tx1"/>
                    </a:solidFill>
                    <a:effectLst/>
                    <a:latin typeface="+mn-lt"/>
                    <a:ea typeface="+mn-ea"/>
                    <a:cs typeface="+mn-cs"/>
                  </a:rPr>
                  <a:t>là một lực ảo dạng quán tính dùng để giải thích gia tốc tương đối của một vật khi đổi hướng hoặc thay đổi tốc độ so với khi rơi tự do</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The formula for the calculation is the Pythagorean theorem: g-force = </a:t>
                </a:r>
                <a14:m>
                  <m:oMath xmlns:m="http://schemas.openxmlformats.org/officeDocument/2006/math">
                    <m:rad>
                      <m:radPr>
                        <m:degHide m:val="on"/>
                        <m:ctrlPr>
                          <a:rPr lang="en-US" sz="1200" b="0" i="1" kern="1200" baseline="0" smtClean="0">
                            <a:solidFill>
                              <a:schemeClr val="tx1"/>
                            </a:solidFill>
                            <a:effectLst/>
                            <a:latin typeface="Cambria Math" panose="02040503050406030204" pitchFamily="18" charset="0"/>
                            <a:ea typeface="+mn-ea"/>
                            <a:cs typeface="+mn-cs"/>
                          </a:rPr>
                        </m:ctrlPr>
                      </m:radPr>
                      <m:deg/>
                      <m:e>
                        <m:r>
                          <m:rPr>
                            <m:nor/>
                          </m:rPr>
                          <a:rPr lang="en-US" sz="1200" b="0" i="0" kern="1200" dirty="0" smtClean="0">
                            <a:solidFill>
                              <a:schemeClr val="tx1"/>
                            </a:solidFill>
                            <a:effectLst/>
                            <a:latin typeface="+mn-lt"/>
                            <a:ea typeface="+mn-ea"/>
                            <a:cs typeface="+mn-cs"/>
                          </a:rPr>
                          <m:t>gravity</m:t>
                        </m:r>
                        <m:r>
                          <m:rPr>
                            <m:nor/>
                          </m:rPr>
                          <a:rPr lang="en-US" sz="1200" b="0" i="0" kern="1200" dirty="0" smtClean="0">
                            <a:solidFill>
                              <a:schemeClr val="tx1"/>
                            </a:solidFill>
                            <a:effectLst/>
                            <a:latin typeface="+mn-lt"/>
                            <a:ea typeface="+mn-ea"/>
                            <a:cs typeface="+mn-cs"/>
                          </a:rPr>
                          <m:t> </m:t>
                        </m:r>
                        <m:r>
                          <m:rPr>
                            <m:nor/>
                          </m:rPr>
                          <a:rPr lang="en-US" sz="1200" b="0" i="0" kern="1200" dirty="0" smtClean="0">
                            <a:solidFill>
                              <a:schemeClr val="tx1"/>
                            </a:solidFill>
                            <a:effectLst/>
                            <a:latin typeface="+mn-lt"/>
                            <a:ea typeface="+mn-ea"/>
                            <a:cs typeface="+mn-cs"/>
                          </a:rPr>
                          <m:t>acceleration</m:t>
                        </m:r>
                        <m:r>
                          <m:rPr>
                            <m:nor/>
                          </m:rPr>
                          <a:rPr lang="en-US" sz="1200" b="0" i="0" kern="1200" dirty="0" smtClean="0">
                            <a:solidFill>
                              <a:schemeClr val="tx1"/>
                            </a:solidFill>
                            <a:effectLst/>
                            <a:latin typeface="+mn-lt"/>
                            <a:ea typeface="+mn-ea"/>
                            <a:cs typeface="+mn-cs"/>
                          </a:rPr>
                          <m:t>² + </m:t>
                        </m:r>
                        <m:r>
                          <m:rPr>
                            <m:nor/>
                          </m:rPr>
                          <a:rPr lang="en-US" sz="1200" b="0" i="0" kern="1200" dirty="0" smtClean="0">
                            <a:solidFill>
                              <a:schemeClr val="tx1"/>
                            </a:solidFill>
                            <a:effectLst/>
                            <a:latin typeface="+mn-lt"/>
                            <a:ea typeface="+mn-ea"/>
                            <a:cs typeface="+mn-cs"/>
                          </a:rPr>
                          <m:t>horizontale</m:t>
                        </m:r>
                        <m:r>
                          <m:rPr>
                            <m:nor/>
                          </m:rPr>
                          <a:rPr lang="en-US" sz="1200" b="0" i="0" kern="1200" dirty="0" smtClean="0">
                            <a:solidFill>
                              <a:schemeClr val="tx1"/>
                            </a:solidFill>
                            <a:effectLst/>
                            <a:latin typeface="+mn-lt"/>
                            <a:ea typeface="+mn-ea"/>
                            <a:cs typeface="+mn-cs"/>
                          </a:rPr>
                          <m:t> </m:t>
                        </m:r>
                        <m:r>
                          <m:rPr>
                            <m:nor/>
                          </m:rPr>
                          <a:rPr lang="en-US" sz="1200" b="0" i="0" kern="1200" dirty="0" smtClean="0">
                            <a:solidFill>
                              <a:schemeClr val="tx1"/>
                            </a:solidFill>
                            <a:effectLst/>
                            <a:latin typeface="+mn-lt"/>
                            <a:ea typeface="+mn-ea"/>
                            <a:cs typeface="+mn-cs"/>
                          </a:rPr>
                          <m:t>acceleration</m:t>
                        </m:r>
                        <m:r>
                          <m:rPr>
                            <m:nor/>
                          </m:rPr>
                          <a:rPr lang="en-US" sz="1200" b="0" i="0" kern="1200" dirty="0" smtClean="0">
                            <a:solidFill>
                              <a:schemeClr val="tx1"/>
                            </a:solidFill>
                            <a:effectLst/>
                            <a:latin typeface="+mn-lt"/>
                            <a:ea typeface="+mn-ea"/>
                            <a:cs typeface="+mn-cs"/>
                          </a:rPr>
                          <m:t>²</m:t>
                        </m:r>
                      </m:e>
                    </m:rad>
                  </m:oMath>
                </a14:m>
                <a:r>
                  <a:rPr lang="en-US" dirty="0" smtClean="0"/>
                  <a:t> </a:t>
                </a:r>
                <a:r>
                  <a:rPr lang="en-US" dirty="0" err="1" smtClean="0"/>
                  <a:t>đơn</a:t>
                </a:r>
                <a:r>
                  <a:rPr lang="en-US" baseline="0" dirty="0" smtClean="0"/>
                  <a:t> </a:t>
                </a:r>
                <a:r>
                  <a:rPr lang="en-US" baseline="0" dirty="0" err="1" smtClean="0"/>
                  <a:t>vị</a:t>
                </a:r>
                <a:r>
                  <a:rPr lang="en-US" baseline="0" dirty="0" smtClean="0"/>
                  <a:t> </a:t>
                </a:r>
                <a:r>
                  <a:rPr lang="en-US" baseline="0" dirty="0" err="1" smtClean="0"/>
                  <a:t>là</a:t>
                </a:r>
                <a:r>
                  <a:rPr lang="en-US" baseline="0" dirty="0" smtClean="0"/>
                  <a:t> g</a:t>
                </a:r>
                <a:endParaRPr lang="en-US" dirty="0"/>
              </a:p>
            </p:txBody>
          </p:sp>
        </mc:Choice>
        <mc:Fallback xmlns="">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lực</a:t>
                </a:r>
                <a:r>
                  <a:rPr lang="en-US" sz="1200" b="0" i="0" kern="1200" baseline="0" dirty="0" smtClean="0">
                    <a:solidFill>
                      <a:schemeClr val="tx1"/>
                    </a:solidFill>
                    <a:effectLst/>
                    <a:latin typeface="+mn-lt"/>
                    <a:ea typeface="+mn-ea"/>
                    <a:cs typeface="+mn-cs"/>
                  </a:rPr>
                  <a:t> g </a:t>
                </a:r>
                <a:r>
                  <a:rPr lang="vi-VN" sz="1200" b="0" i="0" kern="1200" dirty="0" smtClean="0">
                    <a:solidFill>
                      <a:schemeClr val="tx1"/>
                    </a:solidFill>
                    <a:effectLst/>
                    <a:latin typeface="+mn-lt"/>
                    <a:ea typeface="+mn-ea"/>
                    <a:cs typeface="+mn-cs"/>
                  </a:rPr>
                  <a:t>là một lực ảo dạng quán tính dùng để giải thích gia tốc tương đối của một vật khi đổi hướng hoặc thay đổi tốc độ so với khi rơi tự do</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The formula for the calculation is the Pythagorean theorem: g-force = </a:t>
                </a:r>
                <a:r>
                  <a:rPr lang="en-US" sz="1200" b="0" i="0" kern="1200" baseline="0" smtClean="0">
                    <a:solidFill>
                      <a:schemeClr val="tx1"/>
                    </a:solidFill>
                    <a:effectLst/>
                    <a:latin typeface="Cambria Math" panose="02040503050406030204" pitchFamily="18" charset="0"/>
                    <a:ea typeface="+mn-ea"/>
                    <a:cs typeface="+mn-cs"/>
                  </a:rPr>
                  <a:t>√(</a:t>
                </a:r>
                <a:r>
                  <a:rPr lang="en-US" sz="1200" b="0" i="0" kern="1200" baseline="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gravity acceleration² + horizontale acceleration²</a:t>
                </a:r>
                <a:r>
                  <a:rPr lang="en-US" sz="1200" b="0" i="0" kern="1200" baseline="0" smtClean="0">
                    <a:solidFill>
                      <a:schemeClr val="tx1"/>
                    </a:solidFill>
                    <a:effectLst/>
                    <a:latin typeface="Cambria Math" panose="02040503050406030204" pitchFamily="18" charset="0"/>
                    <a:ea typeface="+mn-ea"/>
                    <a:cs typeface="+mn-cs"/>
                  </a:rPr>
                  <a:t>" )</a:t>
                </a:r>
                <a:r>
                  <a:rPr lang="en-US" dirty="0" smtClean="0"/>
                  <a:t> </a:t>
                </a:r>
                <a:r>
                  <a:rPr lang="en-US" dirty="0" err="1" smtClean="0"/>
                  <a:t>đơn</a:t>
                </a:r>
                <a:r>
                  <a:rPr lang="en-US" baseline="0" dirty="0" smtClean="0"/>
                  <a:t> </a:t>
                </a:r>
                <a:r>
                  <a:rPr lang="en-US" baseline="0" dirty="0" err="1" smtClean="0"/>
                  <a:t>vị</a:t>
                </a:r>
                <a:r>
                  <a:rPr lang="en-US" baseline="0" dirty="0" smtClean="0"/>
                  <a:t> </a:t>
                </a:r>
                <a:r>
                  <a:rPr lang="en-US" baseline="0" dirty="0" err="1" smtClean="0"/>
                  <a:t>là</a:t>
                </a:r>
                <a:r>
                  <a:rPr lang="en-US" baseline="0" dirty="0" smtClean="0"/>
                  <a:t> g</a:t>
                </a:r>
                <a:endParaRPr lang="en-US" dirty="0"/>
              </a:p>
            </p:txBody>
          </p:sp>
        </mc:Fallback>
      </mc:AlternateContent>
      <p:sp>
        <p:nvSpPr>
          <p:cNvPr id="4" name="Slide Number Placeholder 3"/>
          <p:cNvSpPr>
            <a:spLocks noGrp="1"/>
          </p:cNvSpPr>
          <p:nvPr>
            <p:ph type="sldNum" sz="quarter" idx="10"/>
          </p:nvPr>
        </p:nvSpPr>
        <p:spPr/>
        <p:txBody>
          <a:bodyPr/>
          <a:lstStyle/>
          <a:p>
            <a:fld id="{F8A89513-57A1-4AAC-86A6-6222AFC24214}" type="slidenum">
              <a:rPr lang="en-US" smtClean="0"/>
              <a:t>8</a:t>
            </a:fld>
            <a:endParaRPr lang="en-US"/>
          </a:p>
        </p:txBody>
      </p:sp>
    </p:spTree>
    <p:extLst>
      <p:ext uri="{BB962C8B-B14F-4D97-AF65-F5344CB8AC3E}">
        <p14:creationId xmlns:p14="http://schemas.microsoft.com/office/powerpoint/2010/main" val="635176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57150" indent="0">
                  <a:buNone/>
                </a:pPr>
                <a:r>
                  <a:rPr lang="vi-VN" sz="1200" dirty="0" smtClean="0">
                    <a:solidFill>
                      <a:schemeClr val="tx1"/>
                    </a:solidFill>
                    <a:cs typeface="Arial" panose="020B0604020202020204" pitchFamily="34" charset="0"/>
                  </a:rPr>
                  <a:t>)  sử dụng bang thông thấp , độ tin cậy cao và có khả năng hoạt động trong điều kiện đường truyền không ổn định . </a:t>
                </a:r>
              </a:p>
              <a:p>
                <a:pPr marL="57150" indent="0">
                  <a:buNone/>
                </a:pPr>
                <a:r>
                  <a:rPr lang="vi-VN" sz="1200" dirty="0" smtClean="0">
                    <a:solidFill>
                      <a:schemeClr val="tx1"/>
                    </a:solidFill>
                    <a:cs typeface="Arial" panose="020B0604020202020204" pitchFamily="34" charset="0"/>
                  </a:rPr>
                  <a:t>Kiến trúc mức cao ( high-level) của MQTT gồm 2 phần chính là Máy chủ MQTT( Broker) và thiết bị khách ( Client) .</a:t>
                </a:r>
              </a:p>
              <a:p>
                <a:pPr marL="57150" indent="0">
                  <a:buNone/>
                </a:pPr>
                <a:r>
                  <a:rPr lang="en-US" sz="1200" dirty="0" smtClean="0">
                    <a:solidFill>
                      <a:schemeClr val="tx1"/>
                    </a:solidFill>
                    <a:cs typeface="Arial" panose="020B0604020202020204" pitchFamily="34" charset="0"/>
                  </a:rPr>
                  <a:t>MQTT Broker </a:t>
                </a:r>
                <a:r>
                  <a:rPr lang="vi-VN" sz="1200" dirty="0" smtClean="0">
                    <a:solidFill>
                      <a:schemeClr val="tx1"/>
                    </a:solidFill>
                    <a:cs typeface="Arial" panose="020B0604020202020204" pitchFamily="34" charset="0"/>
                  </a:rPr>
                  <a:t>xếp các thông điệp vào một hàng đợi và chuyển đến một địa chỉ cụ thể</a:t>
                </a:r>
                <a:r>
                  <a:rPr lang="en-US" sz="1200" dirty="0" smtClean="0">
                    <a:solidFill>
                      <a:schemeClr val="tx1"/>
                    </a:solidFill>
                    <a:cs typeface="Arial" panose="020B0604020202020204" pitchFamily="34" charset="0"/>
                  </a:rPr>
                  <a:t>.</a:t>
                </a:r>
                <a:endParaRPr lang="en-US" sz="1200" dirty="0" smtClean="0">
                  <a:solidFill>
                    <a:schemeClr val="tx1"/>
                  </a:solidFill>
                  <a:latin typeface="Arial" panose="020B0604020202020204" pitchFamily="34" charset="0"/>
                  <a:cs typeface="Arial" panose="020B0604020202020204" pitchFamily="34" charset="0"/>
                </a:endParaRPr>
              </a:p>
            </p:txBody>
          </p:sp>
        </mc:Choice>
        <mc:Fallback xmlns="">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lực</a:t>
                </a:r>
                <a:r>
                  <a:rPr lang="en-US" sz="1200" b="0" i="0" kern="1200" baseline="0" dirty="0" smtClean="0">
                    <a:solidFill>
                      <a:schemeClr val="tx1"/>
                    </a:solidFill>
                    <a:effectLst/>
                    <a:latin typeface="+mn-lt"/>
                    <a:ea typeface="+mn-ea"/>
                    <a:cs typeface="+mn-cs"/>
                  </a:rPr>
                  <a:t> g </a:t>
                </a:r>
                <a:r>
                  <a:rPr lang="vi-VN" sz="1200" b="0" i="0" kern="1200" dirty="0" smtClean="0">
                    <a:solidFill>
                      <a:schemeClr val="tx1"/>
                    </a:solidFill>
                    <a:effectLst/>
                    <a:latin typeface="+mn-lt"/>
                    <a:ea typeface="+mn-ea"/>
                    <a:cs typeface="+mn-cs"/>
                  </a:rPr>
                  <a:t>là một lực ảo dạng quán tính dùng để giải thích gia tốc tương đối của một vật khi đổi hướng hoặc thay đổi tốc độ so với khi rơi tự do</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The formula for the calculation is the Pythagorean theorem: g-force = </a:t>
                </a:r>
                <a:r>
                  <a:rPr lang="en-US" sz="1200" b="0" i="0" kern="1200" baseline="0" smtClean="0">
                    <a:solidFill>
                      <a:schemeClr val="tx1"/>
                    </a:solidFill>
                    <a:effectLst/>
                    <a:latin typeface="Cambria Math" panose="02040503050406030204" pitchFamily="18" charset="0"/>
                    <a:ea typeface="+mn-ea"/>
                    <a:cs typeface="+mn-cs"/>
                  </a:rPr>
                  <a:t>√(</a:t>
                </a:r>
                <a:r>
                  <a:rPr lang="en-US" sz="1200" b="0" i="0" kern="1200" baseline="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gravity acceleration² + horizontale acceleration²</a:t>
                </a:r>
                <a:r>
                  <a:rPr lang="en-US" sz="1200" b="0" i="0" kern="1200" baseline="0" smtClean="0">
                    <a:solidFill>
                      <a:schemeClr val="tx1"/>
                    </a:solidFill>
                    <a:effectLst/>
                    <a:latin typeface="Cambria Math" panose="02040503050406030204" pitchFamily="18" charset="0"/>
                    <a:ea typeface="+mn-ea"/>
                    <a:cs typeface="+mn-cs"/>
                  </a:rPr>
                  <a:t>" )</a:t>
                </a:r>
                <a:r>
                  <a:rPr lang="en-US" dirty="0" smtClean="0"/>
                  <a:t> </a:t>
                </a:r>
                <a:r>
                  <a:rPr lang="en-US" dirty="0" err="1" smtClean="0"/>
                  <a:t>đơn</a:t>
                </a:r>
                <a:r>
                  <a:rPr lang="en-US" baseline="0" dirty="0" smtClean="0"/>
                  <a:t> </a:t>
                </a:r>
                <a:r>
                  <a:rPr lang="en-US" baseline="0" dirty="0" err="1" smtClean="0"/>
                  <a:t>vị</a:t>
                </a:r>
                <a:r>
                  <a:rPr lang="en-US" baseline="0" dirty="0" smtClean="0"/>
                  <a:t> </a:t>
                </a:r>
                <a:r>
                  <a:rPr lang="en-US" baseline="0" dirty="0" err="1" smtClean="0"/>
                  <a:t>là</a:t>
                </a:r>
                <a:r>
                  <a:rPr lang="en-US" baseline="0" dirty="0" smtClean="0"/>
                  <a:t> g</a:t>
                </a:r>
                <a:endParaRPr lang="en-US" dirty="0"/>
              </a:p>
            </p:txBody>
          </p:sp>
        </mc:Fallback>
      </mc:AlternateContent>
      <p:sp>
        <p:nvSpPr>
          <p:cNvPr id="4" name="Slide Number Placeholder 3"/>
          <p:cNvSpPr>
            <a:spLocks noGrp="1"/>
          </p:cNvSpPr>
          <p:nvPr>
            <p:ph type="sldNum" sz="quarter" idx="10"/>
          </p:nvPr>
        </p:nvSpPr>
        <p:spPr/>
        <p:txBody>
          <a:bodyPr/>
          <a:lstStyle/>
          <a:p>
            <a:fld id="{F8A89513-57A1-4AAC-86A6-6222AFC24214}" type="slidenum">
              <a:rPr lang="en-US" smtClean="0"/>
              <a:t>9</a:t>
            </a:fld>
            <a:endParaRPr lang="en-US"/>
          </a:p>
        </p:txBody>
      </p:sp>
    </p:spTree>
    <p:extLst>
      <p:ext uri="{BB962C8B-B14F-4D97-AF65-F5344CB8AC3E}">
        <p14:creationId xmlns:p14="http://schemas.microsoft.com/office/powerpoint/2010/main" val="3395986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err="1" smtClean="0">
                    <a:latin typeface="Arial" panose="020B0604020202020204" pitchFamily="34" charset="0"/>
                    <a:cs typeface="Arial" panose="020B0604020202020204" pitchFamily="34" charset="0"/>
                  </a:rPr>
                  <a:t>Trong</a:t>
                </a:r>
                <a:r>
                  <a:rPr lang="en-US" sz="1200" dirty="0" smtClean="0">
                    <a:latin typeface="Arial" panose="020B0604020202020204" pitchFamily="34" charset="0"/>
                    <a:cs typeface="Arial" panose="020B0604020202020204" pitchFamily="34" charset="0"/>
                  </a:rPr>
                  <a:t> HĐH Linux </a:t>
                </a:r>
                <a:r>
                  <a:rPr lang="en-US" sz="1200" dirty="0" err="1" smtClean="0">
                    <a:latin typeface="Arial" panose="020B0604020202020204" pitchFamily="34" charset="0"/>
                    <a:cs typeface="Arial" panose="020B0604020202020204" pitchFamily="34" charset="0"/>
                  </a:rPr>
                  <a:t>mọi</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thứ</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đều</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biểu</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diễn</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dưới</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dạng</a:t>
                </a:r>
                <a:r>
                  <a:rPr lang="en-US" sz="1200" dirty="0" smtClean="0">
                    <a:latin typeface="Arial" panose="020B0604020202020204" pitchFamily="34" charset="0"/>
                    <a:cs typeface="Arial" panose="020B0604020202020204" pitchFamily="34" charset="0"/>
                  </a:rPr>
                  <a:t> file ( </a:t>
                </a:r>
                <a:r>
                  <a:rPr lang="en-US" sz="1200" dirty="0" err="1" smtClean="0">
                    <a:latin typeface="Arial" panose="020B0604020202020204" pitchFamily="34" charset="0"/>
                    <a:cs typeface="Arial" panose="020B0604020202020204" pitchFamily="34" charset="0"/>
                  </a:rPr>
                  <a:t>thông</a:t>
                </a:r>
                <a:r>
                  <a:rPr lang="en-US" sz="1200" dirty="0" smtClean="0">
                    <a:latin typeface="Arial" panose="020B0604020202020204" pitchFamily="34" charset="0"/>
                    <a:cs typeface="Arial" panose="020B0604020202020204" pitchFamily="34" charset="0"/>
                  </a:rPr>
                  <a:t> tin </a:t>
                </a:r>
                <a:r>
                  <a:rPr lang="en-US" sz="1200" dirty="0" err="1" smtClean="0">
                    <a:latin typeface="Arial" panose="020B0604020202020204" pitchFamily="34" charset="0"/>
                    <a:cs typeface="Arial" panose="020B0604020202020204" pitchFamily="34" charset="0"/>
                  </a:rPr>
                  <a:t>thiết</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bị</a:t>
                </a:r>
                <a:r>
                  <a:rPr lang="en-US" sz="1200" dirty="0" smtClean="0">
                    <a:latin typeface="Arial" panose="020B0604020202020204" pitchFamily="34" charset="0"/>
                    <a:cs typeface="Arial" panose="020B0604020202020204" pitchFamily="34" charset="0"/>
                  </a:rPr>
                  <a:t> , </a:t>
                </a:r>
                <a:r>
                  <a:rPr lang="en-US" sz="1200" dirty="0" err="1" smtClean="0">
                    <a:latin typeface="Arial" panose="020B0604020202020204" pitchFamily="34" charset="0"/>
                    <a:cs typeface="Arial" panose="020B0604020202020204" pitchFamily="34" charset="0"/>
                  </a:rPr>
                  <a:t>dữ</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liệu</a:t>
                </a:r>
                <a:r>
                  <a:rPr lang="en-US" sz="1200" dirty="0" smtClean="0">
                    <a:latin typeface="Arial" panose="020B0604020202020204" pitchFamily="34" charset="0"/>
                    <a:cs typeface="Arial" panose="020B0604020202020204" pitchFamily="34" charset="0"/>
                  </a:rPr>
                  <a:t> , </a:t>
                </a:r>
                <a:r>
                  <a:rPr lang="en-US" sz="1200" dirty="0" err="1" smtClean="0">
                    <a:latin typeface="Arial" panose="020B0604020202020204" pitchFamily="34" charset="0"/>
                    <a:cs typeface="Arial" panose="020B0604020202020204" pitchFamily="34" charset="0"/>
                  </a:rPr>
                  <a:t>thiết</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bị</a:t>
                </a:r>
                <a:r>
                  <a:rPr lang="en-US" sz="1200" dirty="0" smtClean="0">
                    <a:latin typeface="Arial" panose="020B0604020202020204" pitchFamily="34" charset="0"/>
                    <a:cs typeface="Arial" panose="020B0604020202020204" pitchFamily="34" charset="0"/>
                  </a:rPr>
                  <a:t> , </a:t>
                </a:r>
                <a:r>
                  <a:rPr lang="en-US" sz="1200" dirty="0" err="1" smtClean="0">
                    <a:latin typeface="Arial" panose="020B0604020202020204" pitchFamily="34" charset="0"/>
                    <a:cs typeface="Arial" panose="020B0604020202020204" pitchFamily="34" charset="0"/>
                  </a:rPr>
                  <a:t>cấu</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hình</a:t>
                </a:r>
                <a:r>
                  <a:rPr lang="en-US" sz="1200" dirty="0" smtClean="0">
                    <a:latin typeface="Arial" panose="020B0604020202020204" pitchFamily="34" charset="0"/>
                    <a:cs typeface="Arial" panose="020B0604020202020204" pitchFamily="34" charset="0"/>
                  </a:rPr>
                  <a:t> ,…). </a:t>
                </a:r>
                <a:r>
                  <a:rPr lang="vi-VN" sz="1200" dirty="0" smtClean="0">
                    <a:cs typeface="Arial" panose="020B0604020202020204" pitchFamily="34" charset="0"/>
                  </a:rPr>
                  <a:t>Và các ứng dụng ở trên tầng người dùng thì sẽ lấy thông tin từ những file đó để thực hiện cho đúng nhiệm vụ của mình </a:t>
                </a:r>
                <a:r>
                  <a:rPr lang="en-US" sz="1200" dirty="0" smtClean="0">
                    <a:cs typeface="Arial" panose="020B0604020202020204" pitchFamily="34" charset="0"/>
                  </a:rPr>
                  <a:t>. </a:t>
                </a:r>
              </a:p>
              <a:p>
                <a:r>
                  <a:rPr lang="en-US" sz="1200" dirty="0" err="1" smtClean="0">
                    <a:latin typeface="Arial" panose="020B0604020202020204" pitchFamily="34" charset="0"/>
                    <a:cs typeface="Arial" panose="020B0604020202020204" pitchFamily="34" charset="0"/>
                  </a:rPr>
                  <a:t>Khối</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quản</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lý</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thiết</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bị</a:t>
                </a:r>
                <a:r>
                  <a:rPr lang="en-US" sz="1200" dirty="0" smtClean="0">
                    <a:latin typeface="Arial" panose="020B0604020202020204" pitchFamily="34" charset="0"/>
                    <a:cs typeface="Arial" panose="020B0604020202020204" pitchFamily="34" charset="0"/>
                  </a:rPr>
                  <a:t> ( Device driver ) </a:t>
                </a:r>
                <a:r>
                  <a:rPr lang="en-US" sz="1200" dirty="0" err="1" smtClean="0">
                    <a:latin typeface="Arial" panose="020B0604020202020204" pitchFamily="34" charset="0"/>
                    <a:cs typeface="Arial" panose="020B0604020202020204" pitchFamily="34" charset="0"/>
                  </a:rPr>
                  <a:t>cũng</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hoạt</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động</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dựa</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trên</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nguyên</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tắc</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trên</a:t>
                </a:r>
                <a:r>
                  <a:rPr lang="en-US" sz="1200" dirty="0" smtClean="0">
                    <a:latin typeface="Arial" panose="020B0604020202020204" pitchFamily="34" charset="0"/>
                    <a:cs typeface="Arial" panose="020B0604020202020204" pitchFamily="34" charset="0"/>
                  </a:rPr>
                  <a:t> . </a:t>
                </a:r>
                <a:r>
                  <a:rPr lang="en-US" sz="1200" dirty="0" err="1" smtClean="0">
                    <a:latin typeface="Arial" panose="020B0604020202020204" pitchFamily="34" charset="0"/>
                    <a:cs typeface="Arial" panose="020B0604020202020204" pitchFamily="34" charset="0"/>
                  </a:rPr>
                  <a:t>Dữ</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liệu</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từ</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phần</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cứng</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sẽ</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được</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lấy</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về</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và</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đấy</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vào</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các</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tệp</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thích</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hợp</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khi</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có</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sự</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kiện</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từ</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phần</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cứng</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hoặc</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chủ</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động</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ứng</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dụng</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muốn</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lấy</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đữ</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liệu</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thì</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chúng</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sẽ</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lấy</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thông</a:t>
                </a:r>
                <a:r>
                  <a:rPr lang="en-US" sz="1200" dirty="0" smtClean="0">
                    <a:latin typeface="Arial" panose="020B0604020202020204" pitchFamily="34" charset="0"/>
                    <a:cs typeface="Arial" panose="020B0604020202020204" pitchFamily="34" charset="0"/>
                  </a:rPr>
                  <a:t> qua </a:t>
                </a:r>
                <a:r>
                  <a:rPr lang="en-US" sz="1200" dirty="0" err="1" smtClean="0">
                    <a:latin typeface="Arial" panose="020B0604020202020204" pitchFamily="34" charset="0"/>
                    <a:cs typeface="Arial" panose="020B0604020202020204" pitchFamily="34" charset="0"/>
                  </a:rPr>
                  <a:t>các</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tệp</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như</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thế</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này</a:t>
                </a:r>
                <a:endParaRPr lang="en-US" sz="1200" dirty="0" smtClean="0">
                  <a:latin typeface="Arial" panose="020B0604020202020204" pitchFamily="34" charset="0"/>
                  <a:cs typeface="Arial" panose="020B0604020202020204" pitchFamily="34" charset="0"/>
                </a:endParaRPr>
              </a:p>
              <a:p>
                <a:endParaRPr lang="en-US" dirty="0"/>
              </a:p>
            </p:txBody>
          </p:sp>
        </mc:Choice>
        <mc:Fallback xmlns="">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lực</a:t>
                </a:r>
                <a:r>
                  <a:rPr lang="en-US" sz="1200" b="0" i="0" kern="1200" baseline="0" dirty="0" smtClean="0">
                    <a:solidFill>
                      <a:schemeClr val="tx1"/>
                    </a:solidFill>
                    <a:effectLst/>
                    <a:latin typeface="+mn-lt"/>
                    <a:ea typeface="+mn-ea"/>
                    <a:cs typeface="+mn-cs"/>
                  </a:rPr>
                  <a:t> g </a:t>
                </a:r>
                <a:r>
                  <a:rPr lang="vi-VN" sz="1200" b="0" i="0" kern="1200" dirty="0" smtClean="0">
                    <a:solidFill>
                      <a:schemeClr val="tx1"/>
                    </a:solidFill>
                    <a:effectLst/>
                    <a:latin typeface="+mn-lt"/>
                    <a:ea typeface="+mn-ea"/>
                    <a:cs typeface="+mn-cs"/>
                  </a:rPr>
                  <a:t>là một lực ảo dạng quán tính dùng để giải thích gia tốc tương đối của một vật khi đổi hướng hoặc thay đổi tốc độ so với khi rơi tự do</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The formula for the calculation is the Pythagorean theorem: g-force = </a:t>
                </a:r>
                <a:r>
                  <a:rPr lang="en-US" sz="1200" b="0" i="0" kern="1200" baseline="0" smtClean="0">
                    <a:solidFill>
                      <a:schemeClr val="tx1"/>
                    </a:solidFill>
                    <a:effectLst/>
                    <a:latin typeface="Cambria Math" panose="02040503050406030204" pitchFamily="18" charset="0"/>
                    <a:ea typeface="+mn-ea"/>
                    <a:cs typeface="+mn-cs"/>
                  </a:rPr>
                  <a:t>√(</a:t>
                </a:r>
                <a:r>
                  <a:rPr lang="en-US" sz="1200" b="0" i="0" kern="1200" baseline="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gravity acceleration² + horizontale acceleration²</a:t>
                </a:r>
                <a:r>
                  <a:rPr lang="en-US" sz="1200" b="0" i="0" kern="1200" baseline="0" smtClean="0">
                    <a:solidFill>
                      <a:schemeClr val="tx1"/>
                    </a:solidFill>
                    <a:effectLst/>
                    <a:latin typeface="Cambria Math" panose="02040503050406030204" pitchFamily="18" charset="0"/>
                    <a:ea typeface="+mn-ea"/>
                    <a:cs typeface="+mn-cs"/>
                  </a:rPr>
                  <a:t>" )</a:t>
                </a:r>
                <a:r>
                  <a:rPr lang="en-US" dirty="0" smtClean="0"/>
                  <a:t> </a:t>
                </a:r>
                <a:r>
                  <a:rPr lang="en-US" dirty="0" err="1" smtClean="0"/>
                  <a:t>đơn</a:t>
                </a:r>
                <a:r>
                  <a:rPr lang="en-US" baseline="0" dirty="0" smtClean="0"/>
                  <a:t> </a:t>
                </a:r>
                <a:r>
                  <a:rPr lang="en-US" baseline="0" dirty="0" err="1" smtClean="0"/>
                  <a:t>vị</a:t>
                </a:r>
                <a:r>
                  <a:rPr lang="en-US" baseline="0" dirty="0" smtClean="0"/>
                  <a:t> </a:t>
                </a:r>
                <a:r>
                  <a:rPr lang="en-US" baseline="0" dirty="0" err="1" smtClean="0"/>
                  <a:t>là</a:t>
                </a:r>
                <a:r>
                  <a:rPr lang="en-US" baseline="0" dirty="0" smtClean="0"/>
                  <a:t> g</a:t>
                </a:r>
                <a:endParaRPr lang="en-US" dirty="0"/>
              </a:p>
            </p:txBody>
          </p:sp>
        </mc:Fallback>
      </mc:AlternateContent>
      <p:sp>
        <p:nvSpPr>
          <p:cNvPr id="4" name="Slide Number Placeholder 3"/>
          <p:cNvSpPr>
            <a:spLocks noGrp="1"/>
          </p:cNvSpPr>
          <p:nvPr>
            <p:ph type="sldNum" sz="quarter" idx="10"/>
          </p:nvPr>
        </p:nvSpPr>
        <p:spPr/>
        <p:txBody>
          <a:bodyPr/>
          <a:lstStyle/>
          <a:p>
            <a:fld id="{F8A89513-57A1-4AAC-86A6-6222AFC24214}" type="slidenum">
              <a:rPr lang="en-US" smtClean="0"/>
              <a:t>10</a:t>
            </a:fld>
            <a:endParaRPr lang="en-US"/>
          </a:p>
        </p:txBody>
      </p:sp>
    </p:spTree>
    <p:extLst>
      <p:ext uri="{BB962C8B-B14F-4D97-AF65-F5344CB8AC3E}">
        <p14:creationId xmlns:p14="http://schemas.microsoft.com/office/powerpoint/2010/main" val="1482099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3E0D415-0FC9-4DFD-8320-0AEF3B14411E}" type="datetimeFigureOut">
              <a:rPr lang="en-US" smtClean="0"/>
              <a:t>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084EBA-82D3-4261-9640-542E94DFCA97}" type="slidenum">
              <a:rPr lang="en-US" smtClean="0"/>
              <a:t>‹#›</a:t>
            </a:fld>
            <a:endParaRPr lang="en-US"/>
          </a:p>
        </p:txBody>
      </p:sp>
    </p:spTree>
    <p:extLst>
      <p:ext uri="{BB962C8B-B14F-4D97-AF65-F5344CB8AC3E}">
        <p14:creationId xmlns:p14="http://schemas.microsoft.com/office/powerpoint/2010/main" val="3752298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3E0D415-0FC9-4DFD-8320-0AEF3B14411E}" type="datetimeFigureOut">
              <a:rPr lang="en-US" smtClean="0"/>
              <a:t>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084EBA-82D3-4261-9640-542E94DFCA97}" type="slidenum">
              <a:rPr lang="en-US" smtClean="0"/>
              <a:t>‹#›</a:t>
            </a:fld>
            <a:endParaRPr lang="en-US"/>
          </a:p>
        </p:txBody>
      </p:sp>
    </p:spTree>
    <p:extLst>
      <p:ext uri="{BB962C8B-B14F-4D97-AF65-F5344CB8AC3E}">
        <p14:creationId xmlns:p14="http://schemas.microsoft.com/office/powerpoint/2010/main" val="835067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3E0D415-0FC9-4DFD-8320-0AEF3B14411E}" type="datetimeFigureOut">
              <a:rPr lang="en-US" smtClean="0"/>
              <a:t>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084EBA-82D3-4261-9640-542E94DFCA9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35622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3E0D415-0FC9-4DFD-8320-0AEF3B14411E}" type="datetimeFigureOut">
              <a:rPr lang="en-US" smtClean="0"/>
              <a:t>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084EBA-82D3-4261-9640-542E94DFCA97}" type="slidenum">
              <a:rPr lang="en-US" smtClean="0"/>
              <a:t>‹#›</a:t>
            </a:fld>
            <a:endParaRPr lang="en-US"/>
          </a:p>
        </p:txBody>
      </p:sp>
    </p:spTree>
    <p:extLst>
      <p:ext uri="{BB962C8B-B14F-4D97-AF65-F5344CB8AC3E}">
        <p14:creationId xmlns:p14="http://schemas.microsoft.com/office/powerpoint/2010/main" val="3153012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3E0D415-0FC9-4DFD-8320-0AEF3B14411E}" type="datetimeFigureOut">
              <a:rPr lang="en-US" smtClean="0"/>
              <a:t>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084EBA-82D3-4261-9640-542E94DFCA9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86428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3E0D415-0FC9-4DFD-8320-0AEF3B14411E}" type="datetimeFigureOut">
              <a:rPr lang="en-US" smtClean="0"/>
              <a:t>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084EBA-82D3-4261-9640-542E94DFCA97}" type="slidenum">
              <a:rPr lang="en-US" smtClean="0"/>
              <a:t>‹#›</a:t>
            </a:fld>
            <a:endParaRPr lang="en-US"/>
          </a:p>
        </p:txBody>
      </p:sp>
    </p:spTree>
    <p:extLst>
      <p:ext uri="{BB962C8B-B14F-4D97-AF65-F5344CB8AC3E}">
        <p14:creationId xmlns:p14="http://schemas.microsoft.com/office/powerpoint/2010/main" val="567866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E0D415-0FC9-4DFD-8320-0AEF3B14411E}" type="datetimeFigureOut">
              <a:rPr lang="en-US" smtClean="0"/>
              <a:t>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084EBA-82D3-4261-9640-542E94DFCA97}" type="slidenum">
              <a:rPr lang="en-US" smtClean="0"/>
              <a:t>‹#›</a:t>
            </a:fld>
            <a:endParaRPr lang="en-US"/>
          </a:p>
        </p:txBody>
      </p:sp>
    </p:spTree>
    <p:extLst>
      <p:ext uri="{BB962C8B-B14F-4D97-AF65-F5344CB8AC3E}">
        <p14:creationId xmlns:p14="http://schemas.microsoft.com/office/powerpoint/2010/main" val="6233986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E0D415-0FC9-4DFD-8320-0AEF3B14411E}" type="datetimeFigureOut">
              <a:rPr lang="en-US" smtClean="0"/>
              <a:t>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084EBA-82D3-4261-9640-542E94DFCA97}" type="slidenum">
              <a:rPr lang="en-US" smtClean="0"/>
              <a:t>‹#›</a:t>
            </a:fld>
            <a:endParaRPr lang="en-US"/>
          </a:p>
        </p:txBody>
      </p:sp>
    </p:spTree>
    <p:extLst>
      <p:ext uri="{BB962C8B-B14F-4D97-AF65-F5344CB8AC3E}">
        <p14:creationId xmlns:p14="http://schemas.microsoft.com/office/powerpoint/2010/main" val="3170672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E0D415-0FC9-4DFD-8320-0AEF3B14411E}" type="datetimeFigureOut">
              <a:rPr lang="en-US" smtClean="0"/>
              <a:t>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084EBA-82D3-4261-9640-542E94DFCA97}" type="slidenum">
              <a:rPr lang="en-US" smtClean="0"/>
              <a:t>‹#›</a:t>
            </a:fld>
            <a:endParaRPr lang="en-US"/>
          </a:p>
        </p:txBody>
      </p:sp>
    </p:spTree>
    <p:extLst>
      <p:ext uri="{BB962C8B-B14F-4D97-AF65-F5344CB8AC3E}">
        <p14:creationId xmlns:p14="http://schemas.microsoft.com/office/powerpoint/2010/main" val="3736178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3E0D415-0FC9-4DFD-8320-0AEF3B14411E}" type="datetimeFigureOut">
              <a:rPr lang="en-US" smtClean="0"/>
              <a:t>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084EBA-82D3-4261-9640-542E94DFCA97}" type="slidenum">
              <a:rPr lang="en-US" smtClean="0"/>
              <a:t>‹#›</a:t>
            </a:fld>
            <a:endParaRPr lang="en-US"/>
          </a:p>
        </p:txBody>
      </p:sp>
    </p:spTree>
    <p:extLst>
      <p:ext uri="{BB962C8B-B14F-4D97-AF65-F5344CB8AC3E}">
        <p14:creationId xmlns:p14="http://schemas.microsoft.com/office/powerpoint/2010/main" val="1184907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3E0D415-0FC9-4DFD-8320-0AEF3B14411E}" type="datetimeFigureOut">
              <a:rPr lang="en-US" smtClean="0"/>
              <a:t>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084EBA-82D3-4261-9640-542E94DFCA97}" type="slidenum">
              <a:rPr lang="en-US" smtClean="0"/>
              <a:t>‹#›</a:t>
            </a:fld>
            <a:endParaRPr lang="en-US"/>
          </a:p>
        </p:txBody>
      </p:sp>
    </p:spTree>
    <p:extLst>
      <p:ext uri="{BB962C8B-B14F-4D97-AF65-F5344CB8AC3E}">
        <p14:creationId xmlns:p14="http://schemas.microsoft.com/office/powerpoint/2010/main" val="1380838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3E0D415-0FC9-4DFD-8320-0AEF3B14411E}" type="datetimeFigureOut">
              <a:rPr lang="en-US" smtClean="0"/>
              <a:t>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084EBA-82D3-4261-9640-542E94DFCA97}" type="slidenum">
              <a:rPr lang="en-US" smtClean="0"/>
              <a:t>‹#›</a:t>
            </a:fld>
            <a:endParaRPr lang="en-US"/>
          </a:p>
        </p:txBody>
      </p:sp>
    </p:spTree>
    <p:extLst>
      <p:ext uri="{BB962C8B-B14F-4D97-AF65-F5344CB8AC3E}">
        <p14:creationId xmlns:p14="http://schemas.microsoft.com/office/powerpoint/2010/main" val="1722817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3E0D415-0FC9-4DFD-8320-0AEF3B14411E}" type="datetimeFigureOut">
              <a:rPr lang="en-US" smtClean="0"/>
              <a:t>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084EBA-82D3-4261-9640-542E94DFCA97}" type="slidenum">
              <a:rPr lang="en-US" smtClean="0"/>
              <a:t>‹#›</a:t>
            </a:fld>
            <a:endParaRPr lang="en-US"/>
          </a:p>
        </p:txBody>
      </p:sp>
    </p:spTree>
    <p:extLst>
      <p:ext uri="{BB962C8B-B14F-4D97-AF65-F5344CB8AC3E}">
        <p14:creationId xmlns:p14="http://schemas.microsoft.com/office/powerpoint/2010/main" val="576496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E0D415-0FC9-4DFD-8320-0AEF3B14411E}" type="datetimeFigureOut">
              <a:rPr lang="en-US" smtClean="0"/>
              <a:t>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084EBA-82D3-4261-9640-542E94DFCA97}" type="slidenum">
              <a:rPr lang="en-US" smtClean="0"/>
              <a:t>‹#›</a:t>
            </a:fld>
            <a:endParaRPr lang="en-US"/>
          </a:p>
        </p:txBody>
      </p:sp>
    </p:spTree>
    <p:extLst>
      <p:ext uri="{BB962C8B-B14F-4D97-AF65-F5344CB8AC3E}">
        <p14:creationId xmlns:p14="http://schemas.microsoft.com/office/powerpoint/2010/main" val="4239689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3E0D415-0FC9-4DFD-8320-0AEF3B14411E}" type="datetimeFigureOut">
              <a:rPr lang="en-US" smtClean="0"/>
              <a:t>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084EBA-82D3-4261-9640-542E94DFCA97}" type="slidenum">
              <a:rPr lang="en-US" smtClean="0"/>
              <a:t>‹#›</a:t>
            </a:fld>
            <a:endParaRPr lang="en-US"/>
          </a:p>
        </p:txBody>
      </p:sp>
    </p:spTree>
    <p:extLst>
      <p:ext uri="{BB962C8B-B14F-4D97-AF65-F5344CB8AC3E}">
        <p14:creationId xmlns:p14="http://schemas.microsoft.com/office/powerpoint/2010/main" val="2905692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3E0D415-0FC9-4DFD-8320-0AEF3B14411E}" type="datetimeFigureOut">
              <a:rPr lang="en-US" smtClean="0"/>
              <a:t>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084EBA-82D3-4261-9640-542E94DFCA97}" type="slidenum">
              <a:rPr lang="en-US" smtClean="0"/>
              <a:t>‹#›</a:t>
            </a:fld>
            <a:endParaRPr lang="en-US"/>
          </a:p>
        </p:txBody>
      </p:sp>
    </p:spTree>
    <p:extLst>
      <p:ext uri="{BB962C8B-B14F-4D97-AF65-F5344CB8AC3E}">
        <p14:creationId xmlns:p14="http://schemas.microsoft.com/office/powerpoint/2010/main" val="3891402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3E0D415-0FC9-4DFD-8320-0AEF3B14411E}" type="datetimeFigureOut">
              <a:rPr lang="en-US" smtClean="0"/>
              <a:t>1/6/2020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C084EBA-82D3-4261-9640-542E94DFCA97}" type="slidenum">
              <a:rPr lang="en-US" smtClean="0"/>
              <a:t>‹#›</a:t>
            </a:fld>
            <a:endParaRPr lang="en-US"/>
          </a:p>
        </p:txBody>
      </p:sp>
    </p:spTree>
    <p:extLst>
      <p:ext uri="{BB962C8B-B14F-4D97-AF65-F5344CB8AC3E}">
        <p14:creationId xmlns:p14="http://schemas.microsoft.com/office/powerpoint/2010/main" val="30674136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3"/>
          <p:cNvSpPr>
            <a:spLocks noGrp="1"/>
          </p:cNvSpPr>
          <p:nvPr/>
        </p:nvSpPr>
        <p:spPr>
          <a:xfrm>
            <a:off x="9342438" y="6459540"/>
            <a:ext cx="2743200" cy="365125"/>
          </a:xfrm>
          <a:prstGeom prst="rect">
            <a:avLst/>
          </a:prstGeom>
        </p:spPr>
        <p:txBody>
          <a:bodyPr vert="horz" lIns="91440" tIns="45720" rIns="91440" bIns="45720" rtlCol="0" anchor="b" anchorCtr="0"/>
          <a:lstStyle>
            <a:defPPr>
              <a:defRPr lang="en-US"/>
            </a:defPPr>
            <a:lvl1pPr marL="0" algn="r" defTabSz="457200" rtl="0" eaLnBrk="1" latinLnBrk="0" hangingPunct="1">
              <a:defRPr sz="900" kern="1200">
                <a:solidFill>
                  <a:srgbClr val="1F417E"/>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88F4DC9-6ECE-4D73-8390-8E2DEB87A949}" type="slidenum">
              <a:rPr lang="en-US" sz="1400" smtClean="0"/>
              <a:pPr/>
              <a:t>1</a:t>
            </a:fld>
            <a:endParaRPr lang="en-US" sz="1400" dirty="0"/>
          </a:p>
        </p:txBody>
      </p:sp>
      <p:sp>
        <p:nvSpPr>
          <p:cNvPr id="18" name="Title 3"/>
          <p:cNvSpPr txBox="1">
            <a:spLocks/>
          </p:cNvSpPr>
          <p:nvPr/>
        </p:nvSpPr>
        <p:spPr>
          <a:xfrm>
            <a:off x="2319338" y="1900325"/>
            <a:ext cx="7543800" cy="1295400"/>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600" dirty="0" smtClean="0">
                <a:solidFill>
                  <a:srgbClr val="002060"/>
                </a:solidFill>
                <a:latin typeface="Arial" panose="020B0604020202020204" pitchFamily="34" charset="0"/>
                <a:cs typeface="Arial" panose="020B0604020202020204" pitchFamily="34" charset="0"/>
              </a:rPr>
              <a:t>BÁO CÁO ĐỒ ÁN TỐT NGHIỆP</a:t>
            </a:r>
            <a:br>
              <a:rPr lang="en-US" sz="3600" dirty="0" smtClean="0">
                <a:solidFill>
                  <a:srgbClr val="002060"/>
                </a:solidFill>
                <a:latin typeface="Arial" panose="020B0604020202020204" pitchFamily="34" charset="0"/>
                <a:cs typeface="Arial" panose="020B0604020202020204" pitchFamily="34" charset="0"/>
              </a:rPr>
            </a:br>
            <a:endParaRPr lang="en-US" sz="3600" dirty="0">
              <a:solidFill>
                <a:srgbClr val="002060"/>
              </a:solidFill>
              <a:latin typeface="Arial" panose="020B0604020202020204" pitchFamily="34" charset="0"/>
              <a:cs typeface="Arial" panose="020B0604020202020204" pitchFamily="34" charset="0"/>
            </a:endParaRPr>
          </a:p>
        </p:txBody>
      </p:sp>
      <p:sp>
        <p:nvSpPr>
          <p:cNvPr id="20" name="Rounded Rectangle 19"/>
          <p:cNvSpPr/>
          <p:nvPr/>
        </p:nvSpPr>
        <p:spPr>
          <a:xfrm>
            <a:off x="1290638" y="119060"/>
            <a:ext cx="9601200" cy="9144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2400" b="1" dirty="0">
                <a:solidFill>
                  <a:srgbClr val="002060"/>
                </a:solidFill>
                <a:latin typeface="Arial" panose="020B0604020202020204" pitchFamily="34" charset="0"/>
                <a:cs typeface="Arial" panose="020B0604020202020204" pitchFamily="34" charset="0"/>
              </a:rPr>
              <a:t>HỌC VIỆN CÔNG NGHỆ BƯU CHÍNH VIỄN THÔNG</a:t>
            </a:r>
          </a:p>
          <a:p>
            <a:pPr algn="ctr"/>
            <a:r>
              <a:rPr lang="en-US" sz="2400" b="1" dirty="0">
                <a:solidFill>
                  <a:srgbClr val="002060"/>
                </a:solidFill>
                <a:latin typeface="Arial" panose="020B0604020202020204" pitchFamily="34" charset="0"/>
                <a:cs typeface="Arial" panose="020B0604020202020204" pitchFamily="34" charset="0"/>
              </a:rPr>
              <a:t>KHOA </a:t>
            </a:r>
            <a:r>
              <a:rPr lang="en-US" sz="2400" b="1" dirty="0" smtClean="0">
                <a:solidFill>
                  <a:srgbClr val="002060"/>
                </a:solidFill>
                <a:latin typeface="Arial" panose="020B0604020202020204" pitchFamily="34" charset="0"/>
                <a:cs typeface="Arial" panose="020B0604020202020204" pitchFamily="34" charset="0"/>
              </a:rPr>
              <a:t>KỸ </a:t>
            </a:r>
            <a:r>
              <a:rPr lang="en-US" sz="2400" b="1" smtClean="0">
                <a:solidFill>
                  <a:srgbClr val="002060"/>
                </a:solidFill>
                <a:latin typeface="Arial" panose="020B0604020202020204" pitchFamily="34" charset="0"/>
                <a:cs typeface="Arial" panose="020B0604020202020204" pitchFamily="34" charset="0"/>
              </a:rPr>
              <a:t>THUẬT ĐIỆN </a:t>
            </a:r>
            <a:r>
              <a:rPr lang="en-US" sz="2400" b="1" dirty="0" smtClean="0">
                <a:solidFill>
                  <a:srgbClr val="002060"/>
                </a:solidFill>
                <a:latin typeface="Arial" panose="020B0604020202020204" pitchFamily="34" charset="0"/>
                <a:cs typeface="Arial" panose="020B0604020202020204" pitchFamily="34" charset="0"/>
              </a:rPr>
              <a:t>TỬ 1</a:t>
            </a:r>
            <a:endParaRPr lang="en-US" sz="2400" b="1" dirty="0">
              <a:solidFill>
                <a:srgbClr val="002060"/>
              </a:solidFill>
              <a:latin typeface="Arial" panose="020B0604020202020204" pitchFamily="34" charset="0"/>
              <a:cs typeface="Arial" panose="020B0604020202020204" pitchFamily="34" charset="0"/>
            </a:endParaRPr>
          </a:p>
        </p:txBody>
      </p:sp>
      <p:pic>
        <p:nvPicPr>
          <p:cNvPr id="21" name="Picture 20" descr="Kết quả hình ảnh cho logo ptit png&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8" y="33335"/>
            <a:ext cx="1076325" cy="1076325"/>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3"/>
          <p:cNvSpPr txBox="1">
            <a:spLocks/>
          </p:cNvSpPr>
          <p:nvPr/>
        </p:nvSpPr>
        <p:spPr>
          <a:xfrm>
            <a:off x="1147764" y="2862260"/>
            <a:ext cx="9896475" cy="1295400"/>
          </a:xfrm>
          <a:prstGeom prst="rect">
            <a:avLst/>
          </a:prstGeom>
        </p:spPr>
        <p:txBody>
          <a:bodyPr vert="horz" lIns="91440" tIns="45720" rIns="91440" bIns="45720" rtlCol="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800" dirty="0">
                <a:solidFill>
                  <a:srgbClr val="002060"/>
                </a:solidFill>
              </a:rPr>
              <a:t>ĐỀ TÀI</a:t>
            </a:r>
            <a:r>
              <a:rPr lang="en-US" sz="2800" dirty="0" smtClean="0">
                <a:solidFill>
                  <a:srgbClr val="002060"/>
                </a:solidFill>
              </a:rPr>
              <a:t>: THIẾT BỊ GIẢI TRÍ VR</a:t>
            </a:r>
            <a:endParaRPr lang="en-US" sz="2800" dirty="0">
              <a:solidFill>
                <a:srgbClr val="002060"/>
              </a:solidFill>
            </a:endParaRPr>
          </a:p>
        </p:txBody>
      </p:sp>
      <p:sp>
        <p:nvSpPr>
          <p:cNvPr id="23" name="Rectangle 22"/>
          <p:cNvSpPr/>
          <p:nvPr/>
        </p:nvSpPr>
        <p:spPr>
          <a:xfrm>
            <a:off x="3965258" y="6274874"/>
            <a:ext cx="3886200" cy="3693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a:solidFill>
                  <a:srgbClr val="002060"/>
                </a:solidFill>
                <a:latin typeface="Arial" panose="020B0604020202020204" pitchFamily="34" charset="0"/>
                <a:cs typeface="Arial" panose="020B0604020202020204" pitchFamily="34" charset="0"/>
              </a:rPr>
              <a:t>Hà</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Nội</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ngày</a:t>
            </a:r>
            <a:r>
              <a:rPr lang="en-US" dirty="0">
                <a:solidFill>
                  <a:srgbClr val="002060"/>
                </a:solidFill>
                <a:latin typeface="Arial" panose="020B0604020202020204" pitchFamily="34" charset="0"/>
                <a:cs typeface="Arial" panose="020B0604020202020204" pitchFamily="34" charset="0"/>
              </a:rPr>
              <a:t> </a:t>
            </a:r>
            <a:r>
              <a:rPr lang="en-US" dirty="0" smtClean="0">
                <a:solidFill>
                  <a:srgbClr val="002060"/>
                </a:solidFill>
                <a:latin typeface="Arial" panose="020B0604020202020204" pitchFamily="34" charset="0"/>
                <a:cs typeface="Arial" panose="020B0604020202020204" pitchFamily="34" charset="0"/>
              </a:rPr>
              <a:t>6 </a:t>
            </a:r>
            <a:r>
              <a:rPr lang="en-US" dirty="0" err="1">
                <a:solidFill>
                  <a:srgbClr val="002060"/>
                </a:solidFill>
                <a:latin typeface="Arial" panose="020B0604020202020204" pitchFamily="34" charset="0"/>
                <a:cs typeface="Arial" panose="020B0604020202020204" pitchFamily="34" charset="0"/>
              </a:rPr>
              <a:t>tháng</a:t>
            </a:r>
            <a:r>
              <a:rPr lang="en-US" dirty="0">
                <a:solidFill>
                  <a:srgbClr val="002060"/>
                </a:solidFill>
                <a:latin typeface="Arial" panose="020B0604020202020204" pitchFamily="34" charset="0"/>
                <a:cs typeface="Arial" panose="020B0604020202020204" pitchFamily="34" charset="0"/>
              </a:rPr>
              <a:t> </a:t>
            </a:r>
            <a:r>
              <a:rPr lang="en-US" dirty="0" smtClean="0">
                <a:solidFill>
                  <a:srgbClr val="002060"/>
                </a:solidFill>
                <a:latin typeface="Arial" panose="020B0604020202020204" pitchFamily="34" charset="0"/>
                <a:cs typeface="Arial" panose="020B0604020202020204" pitchFamily="34" charset="0"/>
              </a:rPr>
              <a:t>1 </a:t>
            </a:r>
            <a:r>
              <a:rPr lang="en-US" dirty="0" err="1">
                <a:solidFill>
                  <a:srgbClr val="002060"/>
                </a:solidFill>
                <a:latin typeface="Arial" panose="020B0604020202020204" pitchFamily="34" charset="0"/>
                <a:cs typeface="Arial" panose="020B0604020202020204" pitchFamily="34" charset="0"/>
              </a:rPr>
              <a:t>năm</a:t>
            </a:r>
            <a:r>
              <a:rPr lang="en-US" dirty="0">
                <a:solidFill>
                  <a:srgbClr val="002060"/>
                </a:solidFill>
                <a:latin typeface="Arial" panose="020B0604020202020204" pitchFamily="34" charset="0"/>
                <a:cs typeface="Arial" panose="020B0604020202020204" pitchFamily="34" charset="0"/>
              </a:rPr>
              <a:t> </a:t>
            </a:r>
            <a:r>
              <a:rPr lang="en-US" dirty="0" smtClean="0">
                <a:solidFill>
                  <a:srgbClr val="002060"/>
                </a:solidFill>
                <a:latin typeface="Arial" panose="020B0604020202020204" pitchFamily="34" charset="0"/>
                <a:cs typeface="Arial" panose="020B0604020202020204" pitchFamily="34" charset="0"/>
              </a:rPr>
              <a:t>2020</a:t>
            </a:r>
            <a:endParaRPr lang="en-US" dirty="0">
              <a:solidFill>
                <a:srgbClr val="002060"/>
              </a:solidFill>
            </a:endParaRPr>
          </a:p>
        </p:txBody>
      </p:sp>
      <p:sp>
        <p:nvSpPr>
          <p:cNvPr id="24" name="Rectangle 23"/>
          <p:cNvSpPr/>
          <p:nvPr/>
        </p:nvSpPr>
        <p:spPr>
          <a:xfrm>
            <a:off x="3512230" y="4862331"/>
            <a:ext cx="4487960" cy="830997"/>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dirty="0" smtClean="0">
                <a:solidFill>
                  <a:srgbClr val="002060"/>
                </a:solidFill>
                <a:latin typeface="Arial" panose="020B0604020202020204" pitchFamily="34" charset="0"/>
                <a:cs typeface="Arial" panose="020B0604020202020204" pitchFamily="34" charset="0"/>
              </a:rPr>
              <a:t>GVHD    :</a:t>
            </a:r>
            <a:r>
              <a:rPr lang="en-US" sz="2400" dirty="0">
                <a:solidFill>
                  <a:srgbClr val="002060"/>
                </a:solidFill>
                <a:latin typeface="Arial" panose="020B0604020202020204" pitchFamily="34" charset="0"/>
                <a:cs typeface="Arial" panose="020B0604020202020204" pitchFamily="34" charset="0"/>
              </a:rPr>
              <a:t>	   </a:t>
            </a:r>
            <a:r>
              <a:rPr lang="en-US" sz="2400" dirty="0" err="1" smtClean="0">
                <a:solidFill>
                  <a:srgbClr val="002060"/>
                </a:solidFill>
                <a:latin typeface="Arial" panose="020B0604020202020204" pitchFamily="34" charset="0"/>
                <a:cs typeface="Arial" panose="020B0604020202020204" pitchFamily="34" charset="0"/>
              </a:rPr>
              <a:t>ThS</a:t>
            </a:r>
            <a:r>
              <a:rPr lang="en-US" sz="2400" dirty="0" smtClean="0">
                <a:solidFill>
                  <a:srgbClr val="002060"/>
                </a:solidFill>
                <a:latin typeface="Arial" panose="020B0604020202020204" pitchFamily="34" charset="0"/>
                <a:cs typeface="Arial" panose="020B0604020202020204" pitchFamily="34" charset="0"/>
              </a:rPr>
              <a:t>. </a:t>
            </a:r>
            <a:r>
              <a:rPr lang="en-US" sz="2400" dirty="0" err="1" smtClean="0">
                <a:solidFill>
                  <a:srgbClr val="002060"/>
                </a:solidFill>
                <a:latin typeface="Arial" panose="020B0604020202020204" pitchFamily="34" charset="0"/>
                <a:cs typeface="Arial" panose="020B0604020202020204" pitchFamily="34" charset="0"/>
              </a:rPr>
              <a:t>Phạm</a:t>
            </a:r>
            <a:r>
              <a:rPr lang="en-US" sz="2400" dirty="0" smtClean="0">
                <a:solidFill>
                  <a:srgbClr val="002060"/>
                </a:solidFill>
                <a:latin typeface="Arial" panose="020B0604020202020204" pitchFamily="34" charset="0"/>
                <a:cs typeface="Arial" panose="020B0604020202020204" pitchFamily="34" charset="0"/>
              </a:rPr>
              <a:t> </a:t>
            </a:r>
            <a:r>
              <a:rPr lang="en-US" sz="2400" dirty="0" err="1" smtClean="0">
                <a:solidFill>
                  <a:srgbClr val="002060"/>
                </a:solidFill>
                <a:latin typeface="Arial" panose="020B0604020202020204" pitchFamily="34" charset="0"/>
                <a:cs typeface="Arial" panose="020B0604020202020204" pitchFamily="34" charset="0"/>
              </a:rPr>
              <a:t>Văn</a:t>
            </a:r>
            <a:r>
              <a:rPr lang="en-US" sz="2400" dirty="0" smtClean="0">
                <a:solidFill>
                  <a:srgbClr val="002060"/>
                </a:solidFill>
                <a:latin typeface="Arial" panose="020B0604020202020204" pitchFamily="34" charset="0"/>
                <a:cs typeface="Arial" panose="020B0604020202020204" pitchFamily="34" charset="0"/>
              </a:rPr>
              <a:t> </a:t>
            </a:r>
            <a:r>
              <a:rPr lang="en-US" sz="2400" dirty="0" err="1" smtClean="0">
                <a:solidFill>
                  <a:srgbClr val="002060"/>
                </a:solidFill>
                <a:latin typeface="Arial" panose="020B0604020202020204" pitchFamily="34" charset="0"/>
                <a:cs typeface="Arial" panose="020B0604020202020204" pitchFamily="34" charset="0"/>
              </a:rPr>
              <a:t>Sự</a:t>
            </a:r>
            <a:endParaRPr lang="en-US" sz="2400" dirty="0">
              <a:solidFill>
                <a:srgbClr val="002060"/>
              </a:solidFill>
              <a:latin typeface="Arial" panose="020B0604020202020204" pitchFamily="34" charset="0"/>
              <a:cs typeface="Arial" panose="020B0604020202020204" pitchFamily="34" charset="0"/>
            </a:endParaRPr>
          </a:p>
          <a:p>
            <a:r>
              <a:rPr lang="en-US" sz="2400" dirty="0" err="1">
                <a:solidFill>
                  <a:srgbClr val="002060"/>
                </a:solidFill>
                <a:latin typeface="Arial" panose="020B0604020202020204" pitchFamily="34" charset="0"/>
                <a:cs typeface="Arial" panose="020B0604020202020204" pitchFamily="34" charset="0"/>
              </a:rPr>
              <a:t>Sinh</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viên</a:t>
            </a:r>
            <a:r>
              <a:rPr lang="en-US" sz="2400" dirty="0">
                <a:solidFill>
                  <a:srgbClr val="002060"/>
                </a:solidFill>
                <a:latin typeface="Arial" panose="020B0604020202020204" pitchFamily="34" charset="0"/>
                <a:cs typeface="Arial" panose="020B0604020202020204" pitchFamily="34" charset="0"/>
              </a:rPr>
              <a:t>:	</a:t>
            </a:r>
            <a:r>
              <a:rPr lang="en-US" sz="2400" dirty="0" smtClean="0">
                <a:solidFill>
                  <a:srgbClr val="002060"/>
                </a:solidFill>
                <a:latin typeface="Arial" panose="020B0604020202020204" pitchFamily="34" charset="0"/>
                <a:cs typeface="Arial" panose="020B0604020202020204" pitchFamily="34" charset="0"/>
              </a:rPr>
              <a:t>    </a:t>
            </a:r>
            <a:r>
              <a:rPr lang="en-US" sz="2400" dirty="0" err="1" smtClean="0">
                <a:solidFill>
                  <a:srgbClr val="002060"/>
                </a:solidFill>
                <a:latin typeface="Arial" panose="020B0604020202020204" pitchFamily="34" charset="0"/>
                <a:cs typeface="Arial" panose="020B0604020202020204" pitchFamily="34" charset="0"/>
              </a:rPr>
              <a:t>Vũ</a:t>
            </a:r>
            <a:r>
              <a:rPr lang="en-US" sz="2400" dirty="0" smtClean="0">
                <a:solidFill>
                  <a:srgbClr val="002060"/>
                </a:solidFill>
                <a:latin typeface="Arial" panose="020B0604020202020204" pitchFamily="34" charset="0"/>
                <a:cs typeface="Arial" panose="020B0604020202020204" pitchFamily="34" charset="0"/>
              </a:rPr>
              <a:t> </a:t>
            </a:r>
            <a:r>
              <a:rPr lang="en-US" sz="2400" dirty="0" err="1" smtClean="0">
                <a:solidFill>
                  <a:srgbClr val="002060"/>
                </a:solidFill>
                <a:latin typeface="Arial" panose="020B0604020202020204" pitchFamily="34" charset="0"/>
                <a:cs typeface="Arial" panose="020B0604020202020204" pitchFamily="34" charset="0"/>
              </a:rPr>
              <a:t>Hải</a:t>
            </a:r>
            <a:r>
              <a:rPr lang="en-US" sz="2400" dirty="0" smtClean="0">
                <a:solidFill>
                  <a:srgbClr val="002060"/>
                </a:solidFill>
                <a:latin typeface="Arial" panose="020B0604020202020204" pitchFamily="34" charset="0"/>
                <a:cs typeface="Arial" panose="020B0604020202020204" pitchFamily="34" charset="0"/>
              </a:rPr>
              <a:t> Long</a:t>
            </a:r>
            <a:endParaRPr lang="en-US" sz="240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12138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994" y="318188"/>
            <a:ext cx="8596668" cy="1320800"/>
          </a:xfrm>
        </p:spPr>
        <p:txBody>
          <a:bodyPr>
            <a:noAutofit/>
          </a:bodyPr>
          <a:lstStyle/>
          <a:p>
            <a:r>
              <a:rPr lang="en-US" sz="3200" dirty="0" err="1" smtClean="0">
                <a:latin typeface="Arial" panose="020B0604020202020204" pitchFamily="34" charset="0"/>
                <a:cs typeface="Arial" panose="020B0604020202020204" pitchFamily="34" charset="0"/>
              </a:rPr>
              <a:t>Cơ</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sở</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lý</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thuyết</a:t>
            </a:r>
            <a:r>
              <a:rPr lang="en-US" sz="3200" dirty="0" smtClean="0">
                <a:latin typeface="Arial" panose="020B0604020202020204" pitchFamily="34" charset="0"/>
                <a:cs typeface="Arial" panose="020B0604020202020204" pitchFamily="34" charset="0"/>
              </a:rPr>
              <a:t> – </a:t>
            </a:r>
            <a:r>
              <a:rPr lang="en-US" sz="3200" dirty="0">
                <a:latin typeface="Arial" panose="020B0604020202020204" pitchFamily="34" charset="0"/>
                <a:cs typeface="Arial" panose="020B0604020202020204" pitchFamily="34" charset="0"/>
              </a:rPr>
              <a:t>Driver </a:t>
            </a:r>
            <a:r>
              <a:rPr lang="en-US" sz="3200" dirty="0" err="1">
                <a:latin typeface="Arial" panose="020B0604020202020204" pitchFamily="34" charset="0"/>
                <a:cs typeface="Arial" panose="020B0604020202020204" pitchFamily="34" charset="0"/>
              </a:rPr>
              <a:t>và</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hệ</a:t>
            </a:r>
            <a:r>
              <a:rPr lang="en-US" sz="3200" dirty="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thống</a:t>
            </a:r>
            <a:r>
              <a:rPr lang="en-US" sz="3200" dirty="0" smtClean="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tệp</a:t>
            </a:r>
            <a:r>
              <a:rPr lang="en-US" sz="3200" dirty="0">
                <a:latin typeface="Arial" panose="020B0604020202020204" pitchFamily="34" charset="0"/>
                <a:cs typeface="Arial" panose="020B0604020202020204" pitchFamily="34" charset="0"/>
              </a:rPr>
              <a:t> tin </a:t>
            </a:r>
            <a:r>
              <a:rPr lang="en-US" sz="3200" dirty="0" err="1">
                <a:latin typeface="Arial" panose="020B0604020202020204" pitchFamily="34" charset="0"/>
                <a:cs typeface="Arial" panose="020B0604020202020204" pitchFamily="34" charset="0"/>
              </a:rPr>
              <a:t>trên</a:t>
            </a:r>
            <a:r>
              <a:rPr lang="en-US" sz="3200" dirty="0">
                <a:latin typeface="Arial" panose="020B0604020202020204" pitchFamily="34" charset="0"/>
                <a:cs typeface="Arial" panose="020B0604020202020204" pitchFamily="34" charset="0"/>
              </a:rPr>
              <a:t> HĐH Linux </a:t>
            </a:r>
            <a:br>
              <a:rPr lang="en-US" sz="3200" dirty="0">
                <a:latin typeface="Arial" panose="020B0604020202020204" pitchFamily="34" charset="0"/>
                <a:cs typeface="Arial" panose="020B0604020202020204" pitchFamily="34" charset="0"/>
              </a:rPr>
            </a:br>
            <a:endParaRPr lang="en-US" sz="3200" dirty="0">
              <a:latin typeface="Arial" panose="020B0604020202020204" pitchFamily="34" charset="0"/>
              <a:cs typeface="Arial" panose="020B0604020202020204" pitchFamily="34" charset="0"/>
            </a:endParaRPr>
          </a:p>
        </p:txBody>
      </p:sp>
      <p:sp>
        <p:nvSpPr>
          <p:cNvPr id="4" name="Rectangle 3"/>
          <p:cNvSpPr/>
          <p:nvPr/>
        </p:nvSpPr>
        <p:spPr>
          <a:xfrm>
            <a:off x="3930818" y="5535995"/>
            <a:ext cx="2039020" cy="94253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Khối</a:t>
            </a:r>
            <a:r>
              <a:rPr lang="en-US" dirty="0" smtClean="0"/>
              <a:t> device driver</a:t>
            </a:r>
            <a:endParaRPr lang="en-US" dirty="0">
              <a:solidFill>
                <a:schemeClr val="tx1"/>
              </a:solidFill>
            </a:endParaRPr>
          </a:p>
        </p:txBody>
      </p:sp>
      <p:sp>
        <p:nvSpPr>
          <p:cNvPr id="6" name="Right Arrow 5"/>
          <p:cNvSpPr/>
          <p:nvPr/>
        </p:nvSpPr>
        <p:spPr>
          <a:xfrm rot="16200000">
            <a:off x="4681630" y="4935837"/>
            <a:ext cx="621006" cy="353278"/>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7" name="Rectangle 6"/>
          <p:cNvSpPr/>
          <p:nvPr/>
        </p:nvSpPr>
        <p:spPr>
          <a:xfrm>
            <a:off x="7334403" y="5540052"/>
            <a:ext cx="1603717" cy="93847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Phần</a:t>
            </a:r>
            <a:r>
              <a:rPr lang="en-US" dirty="0" smtClean="0"/>
              <a:t> </a:t>
            </a:r>
            <a:r>
              <a:rPr lang="en-US" dirty="0" err="1" smtClean="0"/>
              <a:t>cứng</a:t>
            </a:r>
            <a:endParaRPr lang="en-US" dirty="0"/>
          </a:p>
        </p:txBody>
      </p:sp>
      <p:sp>
        <p:nvSpPr>
          <p:cNvPr id="8" name="Left-Right Arrow 7"/>
          <p:cNvSpPr/>
          <p:nvPr/>
        </p:nvSpPr>
        <p:spPr>
          <a:xfrm>
            <a:off x="6379789" y="5796247"/>
            <a:ext cx="702589" cy="422031"/>
          </a:xfrm>
          <a:prstGeom prst="lef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30818" y="3716258"/>
            <a:ext cx="2039020" cy="9727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/dev/input/event</a:t>
            </a:r>
            <a:endParaRPr lang="en-US" dirty="0"/>
          </a:p>
        </p:txBody>
      </p:sp>
      <p:sp>
        <p:nvSpPr>
          <p:cNvPr id="11" name="Rectangle 10"/>
          <p:cNvSpPr/>
          <p:nvPr/>
        </p:nvSpPr>
        <p:spPr>
          <a:xfrm>
            <a:off x="3930818" y="1825625"/>
            <a:ext cx="2039020" cy="9727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Các</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tại</a:t>
            </a:r>
            <a:r>
              <a:rPr lang="en-US" dirty="0" smtClean="0"/>
              <a:t> </a:t>
            </a:r>
            <a:r>
              <a:rPr lang="en-US" dirty="0" err="1" smtClean="0"/>
              <a:t>tầng</a:t>
            </a:r>
            <a:r>
              <a:rPr lang="en-US" dirty="0" smtClean="0"/>
              <a:t> </a:t>
            </a:r>
            <a:r>
              <a:rPr lang="en-US" dirty="0" err="1" smtClean="0"/>
              <a:t>người</a:t>
            </a:r>
            <a:r>
              <a:rPr lang="en-US" dirty="0" smtClean="0"/>
              <a:t> </a:t>
            </a:r>
            <a:r>
              <a:rPr lang="en-US" dirty="0" err="1" smtClean="0"/>
              <a:t>dùng</a:t>
            </a:r>
            <a:endParaRPr lang="en-US" dirty="0"/>
          </a:p>
        </p:txBody>
      </p:sp>
      <p:sp>
        <p:nvSpPr>
          <p:cNvPr id="10" name="Left-Right Arrow 9"/>
          <p:cNvSpPr/>
          <p:nvPr/>
        </p:nvSpPr>
        <p:spPr>
          <a:xfrm rot="5400000">
            <a:off x="4633407" y="3023608"/>
            <a:ext cx="717453" cy="407963"/>
          </a:xfrm>
          <a:prstGeom prst="lef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1611086" y="3991429"/>
            <a:ext cx="1698171" cy="46445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p:cNvSpPr txBox="1"/>
          <p:nvPr/>
        </p:nvSpPr>
        <p:spPr>
          <a:xfrm>
            <a:off x="1611086" y="3622097"/>
            <a:ext cx="1480457" cy="369332"/>
          </a:xfrm>
          <a:prstGeom prst="rect">
            <a:avLst/>
          </a:prstGeom>
          <a:noFill/>
        </p:spPr>
        <p:txBody>
          <a:bodyPr wrap="square" rtlCol="0">
            <a:spAutoFit/>
          </a:bodyPr>
          <a:lstStyle/>
          <a:p>
            <a:r>
              <a:rPr lang="en-US" dirty="0" err="1" smtClean="0"/>
              <a:t>Điểm</a:t>
            </a:r>
            <a:r>
              <a:rPr lang="en-US" dirty="0" smtClean="0"/>
              <a:t> </a:t>
            </a:r>
            <a:r>
              <a:rPr lang="en-US" dirty="0" err="1" smtClean="0"/>
              <a:t>chính</a:t>
            </a:r>
            <a:endParaRPr lang="en-US" dirty="0"/>
          </a:p>
        </p:txBody>
      </p:sp>
    </p:spTree>
    <p:extLst>
      <p:ext uri="{BB962C8B-B14F-4D97-AF65-F5344CB8AC3E}">
        <p14:creationId xmlns:p14="http://schemas.microsoft.com/office/powerpoint/2010/main" val="283399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6" y="2297845"/>
            <a:ext cx="10091057" cy="1154186"/>
          </a:xfrm>
        </p:spPr>
        <p:txBody>
          <a:bodyPr>
            <a:normAutofit fontScale="90000"/>
          </a:bodyPr>
          <a:lstStyle/>
          <a:p>
            <a:pPr algn="ctr"/>
            <a:r>
              <a:rPr lang="en-US" sz="3200" dirty="0" err="1" smtClean="0">
                <a:latin typeface="Arial" panose="020B0604020202020204" pitchFamily="34" charset="0"/>
                <a:cs typeface="Arial" panose="020B0604020202020204" pitchFamily="34" charset="0"/>
              </a:rPr>
              <a:t>Phân</a:t>
            </a:r>
            <a:r>
              <a:rPr lang="en-US" sz="3200" dirty="0" smtClean="0">
                <a:latin typeface="Arial" panose="020B0604020202020204" pitchFamily="34" charset="0"/>
                <a:cs typeface="Arial" panose="020B0604020202020204" pitchFamily="34" charset="0"/>
              </a:rPr>
              <a:t> tích </a:t>
            </a:r>
            <a:r>
              <a:rPr lang="en-US" sz="3200" dirty="0" err="1" smtClean="0">
                <a:latin typeface="Arial" panose="020B0604020202020204" pitchFamily="34" charset="0"/>
                <a:cs typeface="Arial" panose="020B0604020202020204" pitchFamily="34" charset="0"/>
              </a:rPr>
              <a:t>và</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trình</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bày</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cách</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triển</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khai</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các</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thành</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phần</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trong</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thiết</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kế</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sản</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phẩm</a:t>
            </a:r>
            <a:r>
              <a:rPr lang="en-US" sz="3200" dirty="0" smtClean="0">
                <a:latin typeface="Arial" panose="020B0604020202020204" pitchFamily="34" charset="0"/>
                <a:cs typeface="Arial" panose="020B0604020202020204" pitchFamily="34" charset="0"/>
              </a:rPr>
              <a:t> </a:t>
            </a:r>
            <a:br>
              <a:rPr lang="en-US" sz="3200" dirty="0" smtClean="0">
                <a:latin typeface="Arial" panose="020B0604020202020204" pitchFamily="34" charset="0"/>
                <a:cs typeface="Arial" panose="020B0604020202020204" pitchFamily="34" charset="0"/>
              </a:rPr>
            </a:b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87691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15035"/>
          </a:xfrm>
        </p:spPr>
        <p:txBody>
          <a:bodyPr>
            <a:normAutofit/>
          </a:bodyPr>
          <a:lstStyle/>
          <a:p>
            <a:r>
              <a:rPr lang="en-US" sz="3200" dirty="0" err="1" smtClean="0">
                <a:latin typeface="Arial" panose="020B0604020202020204" pitchFamily="34" charset="0"/>
                <a:cs typeface="Arial" panose="020B0604020202020204" pitchFamily="34" charset="0"/>
              </a:rPr>
              <a:t>Sơ</a:t>
            </a:r>
            <a:r>
              <a:rPr lang="en-US" sz="3200" dirty="0" smtClean="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đồ</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khối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tổng</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quát</a:t>
            </a:r>
            <a:endParaRPr lang="en-US" sz="3200" dirty="0">
              <a:latin typeface="Arial" panose="020B0604020202020204" pitchFamily="34" charset="0"/>
              <a:cs typeface="Arial" panose="020B0604020202020204" pitchFamily="34" charset="0"/>
            </a:endParaRPr>
          </a:p>
        </p:txBody>
      </p:sp>
      <p:sp>
        <p:nvSpPr>
          <p:cNvPr id="5" name="Rectangle 4"/>
          <p:cNvSpPr/>
          <p:nvPr/>
        </p:nvSpPr>
        <p:spPr>
          <a:xfrm>
            <a:off x="944323" y="4299691"/>
            <a:ext cx="1997612" cy="1064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Khối</a:t>
            </a:r>
            <a:r>
              <a:rPr lang="en-US" dirty="0" smtClean="0"/>
              <a:t> </a:t>
            </a:r>
            <a:r>
              <a:rPr lang="en-US" dirty="0" err="1" smtClean="0"/>
              <a:t>thu</a:t>
            </a:r>
            <a:r>
              <a:rPr lang="en-US" dirty="0" smtClean="0"/>
              <a:t> </a:t>
            </a:r>
            <a:r>
              <a:rPr lang="en-US" dirty="0" err="1" smtClean="0"/>
              <a:t>thập</a:t>
            </a:r>
            <a:r>
              <a:rPr lang="en-US" dirty="0" smtClean="0"/>
              <a:t> </a:t>
            </a:r>
            <a:r>
              <a:rPr lang="en-US" dirty="0" err="1" smtClean="0"/>
              <a:t>dữ</a:t>
            </a:r>
            <a:r>
              <a:rPr lang="en-US" dirty="0" smtClean="0"/>
              <a:t> </a:t>
            </a:r>
            <a:r>
              <a:rPr lang="en-US" dirty="0" err="1" smtClean="0"/>
              <a:t>liệu</a:t>
            </a:r>
            <a:endParaRPr lang="en-US" dirty="0"/>
          </a:p>
        </p:txBody>
      </p:sp>
      <p:sp>
        <p:nvSpPr>
          <p:cNvPr id="6" name="Rectangle 5"/>
          <p:cNvSpPr/>
          <p:nvPr/>
        </p:nvSpPr>
        <p:spPr>
          <a:xfrm>
            <a:off x="3341692" y="4299688"/>
            <a:ext cx="1744394" cy="1064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Khối</a:t>
            </a:r>
            <a:r>
              <a:rPr lang="en-US" dirty="0" smtClean="0"/>
              <a:t> </a:t>
            </a:r>
            <a:r>
              <a:rPr lang="en-US" dirty="0" err="1" smtClean="0"/>
              <a:t>truyền</a:t>
            </a:r>
            <a:r>
              <a:rPr lang="en-US" dirty="0" smtClean="0"/>
              <a:t> </a:t>
            </a:r>
            <a:r>
              <a:rPr lang="en-US" dirty="0" err="1" smtClean="0"/>
              <a:t>và</a:t>
            </a:r>
            <a:r>
              <a:rPr lang="en-US" dirty="0" smtClean="0"/>
              <a:t> </a:t>
            </a:r>
            <a:r>
              <a:rPr lang="en-US" dirty="0" err="1" smtClean="0"/>
              <a:t>nhận</a:t>
            </a:r>
            <a:r>
              <a:rPr lang="en-US" dirty="0" smtClean="0"/>
              <a:t> </a:t>
            </a:r>
            <a:r>
              <a:rPr lang="en-US" dirty="0" err="1" smtClean="0"/>
              <a:t>dữ</a:t>
            </a:r>
            <a:r>
              <a:rPr lang="en-US" dirty="0" smtClean="0"/>
              <a:t> </a:t>
            </a:r>
            <a:r>
              <a:rPr lang="en-US" dirty="0" err="1" smtClean="0"/>
              <a:t>liệu</a:t>
            </a:r>
            <a:endParaRPr lang="en-US" dirty="0"/>
          </a:p>
        </p:txBody>
      </p:sp>
      <p:sp>
        <p:nvSpPr>
          <p:cNvPr id="7" name="Rectangle 6"/>
          <p:cNvSpPr/>
          <p:nvPr/>
        </p:nvSpPr>
        <p:spPr>
          <a:xfrm>
            <a:off x="6213845" y="4299686"/>
            <a:ext cx="1744394" cy="1064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Khối</a:t>
            </a:r>
            <a:r>
              <a:rPr lang="en-US" dirty="0" smtClean="0"/>
              <a:t> </a:t>
            </a:r>
            <a:r>
              <a:rPr lang="en-US" dirty="0" err="1" smtClean="0"/>
              <a:t>truyền</a:t>
            </a:r>
            <a:r>
              <a:rPr lang="en-US" dirty="0" smtClean="0"/>
              <a:t> </a:t>
            </a:r>
            <a:r>
              <a:rPr lang="en-US" dirty="0" err="1" smtClean="0"/>
              <a:t>và</a:t>
            </a:r>
            <a:r>
              <a:rPr lang="en-US" dirty="0" smtClean="0"/>
              <a:t> </a:t>
            </a:r>
            <a:r>
              <a:rPr lang="en-US" dirty="0" err="1" smtClean="0"/>
              <a:t>nhận</a:t>
            </a:r>
            <a:r>
              <a:rPr lang="en-US" dirty="0" smtClean="0"/>
              <a:t> </a:t>
            </a:r>
            <a:r>
              <a:rPr lang="en-US" dirty="0" err="1" smtClean="0"/>
              <a:t>dữ</a:t>
            </a:r>
            <a:r>
              <a:rPr lang="en-US" dirty="0" smtClean="0"/>
              <a:t> </a:t>
            </a:r>
            <a:r>
              <a:rPr lang="en-US" dirty="0" err="1" smtClean="0"/>
              <a:t>liệu</a:t>
            </a:r>
            <a:endParaRPr lang="en-US" dirty="0"/>
          </a:p>
        </p:txBody>
      </p:sp>
      <p:sp>
        <p:nvSpPr>
          <p:cNvPr id="8" name="Rectangle 7"/>
          <p:cNvSpPr/>
          <p:nvPr/>
        </p:nvSpPr>
        <p:spPr>
          <a:xfrm>
            <a:off x="8357996" y="4299687"/>
            <a:ext cx="2021057" cy="1064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Khối</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và</a:t>
            </a:r>
            <a:r>
              <a:rPr lang="en-US" dirty="0" smtClean="0"/>
              <a:t> </a:t>
            </a:r>
            <a:r>
              <a:rPr lang="en-US" dirty="0" err="1" smtClean="0"/>
              <a:t>xử</a:t>
            </a:r>
            <a:r>
              <a:rPr lang="en-US" dirty="0" smtClean="0"/>
              <a:t> </a:t>
            </a:r>
            <a:r>
              <a:rPr lang="en-US" dirty="0" err="1" smtClean="0"/>
              <a:t>lý</a:t>
            </a:r>
            <a:endParaRPr lang="en-US" dirty="0"/>
          </a:p>
        </p:txBody>
      </p:sp>
      <p:sp>
        <p:nvSpPr>
          <p:cNvPr id="10" name="Left-Right Arrow 9"/>
          <p:cNvSpPr/>
          <p:nvPr/>
        </p:nvSpPr>
        <p:spPr>
          <a:xfrm>
            <a:off x="2941935" y="4683088"/>
            <a:ext cx="399757" cy="29773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Right Arrow 10"/>
          <p:cNvSpPr/>
          <p:nvPr/>
        </p:nvSpPr>
        <p:spPr>
          <a:xfrm>
            <a:off x="7958239" y="4683088"/>
            <a:ext cx="399757" cy="29773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wif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6086" y="2550247"/>
            <a:ext cx="976936" cy="976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qt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7067" y="2149272"/>
            <a:ext cx="1471247" cy="35813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758534" y="5562956"/>
            <a:ext cx="766557" cy="369332"/>
          </a:xfrm>
          <a:prstGeom prst="rect">
            <a:avLst/>
          </a:prstGeom>
          <a:noFill/>
        </p:spPr>
        <p:txBody>
          <a:bodyPr wrap="none" rtlCol="0">
            <a:spAutoFit/>
          </a:bodyPr>
          <a:lstStyle/>
          <a:p>
            <a:r>
              <a:rPr lang="en-US" dirty="0" smtClean="0"/>
              <a:t>Serial</a:t>
            </a:r>
            <a:endParaRPr lang="en-US" dirty="0"/>
          </a:p>
        </p:txBody>
      </p:sp>
      <p:pic>
        <p:nvPicPr>
          <p:cNvPr id="4" name="Picture 2" descr="Image result for vr devic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322" y="2169632"/>
            <a:ext cx="2197489" cy="1230594"/>
          </a:xfrm>
          <a:prstGeom prst="rect">
            <a:avLst/>
          </a:prstGeom>
          <a:noFill/>
          <a:extLst>
            <a:ext uri="{909E8E84-426E-40DD-AFC4-6F175D3DCCD1}">
              <a14:hiddenFill xmlns:a14="http://schemas.microsoft.com/office/drawing/2010/main">
                <a:solidFill>
                  <a:srgbClr val="FFFFFF"/>
                </a:solidFill>
              </a14:hiddenFill>
            </a:ext>
          </a:extLst>
        </p:spPr>
      </p:pic>
      <p:sp>
        <p:nvSpPr>
          <p:cNvPr id="9" name="Down Arrow 8"/>
          <p:cNvSpPr/>
          <p:nvPr/>
        </p:nvSpPr>
        <p:spPr>
          <a:xfrm>
            <a:off x="1814286" y="3647552"/>
            <a:ext cx="377371" cy="4884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6"/>
          <a:stretch>
            <a:fillRect/>
          </a:stretch>
        </p:blipFill>
        <p:spPr>
          <a:xfrm>
            <a:off x="8503902" y="1792347"/>
            <a:ext cx="1729244" cy="1610570"/>
          </a:xfrm>
          <a:prstGeom prst="rect">
            <a:avLst/>
          </a:prstGeom>
        </p:spPr>
      </p:pic>
      <p:sp>
        <p:nvSpPr>
          <p:cNvPr id="13" name="Down Arrow 12"/>
          <p:cNvSpPr/>
          <p:nvPr/>
        </p:nvSpPr>
        <p:spPr>
          <a:xfrm rot="10800000">
            <a:off x="9129486" y="3647551"/>
            <a:ext cx="478971" cy="4884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Right Arrow 13"/>
          <p:cNvSpPr/>
          <p:nvPr/>
        </p:nvSpPr>
        <p:spPr>
          <a:xfrm>
            <a:off x="5211989" y="4572371"/>
            <a:ext cx="851033" cy="4079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08495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359" y="504825"/>
            <a:ext cx="8596668" cy="927618"/>
          </a:xfrm>
        </p:spPr>
        <p:txBody>
          <a:bodyPr>
            <a:normAutofit/>
          </a:bodyPr>
          <a:lstStyle/>
          <a:p>
            <a:r>
              <a:rPr lang="en-US" sz="3200" dirty="0" err="1" smtClean="0">
                <a:latin typeface="Arial" panose="020B0604020202020204" pitchFamily="34" charset="0"/>
                <a:cs typeface="Arial" panose="020B0604020202020204" pitchFamily="34" charset="0"/>
              </a:rPr>
              <a:t>Khối</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thu</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nhận</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dữ</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liệu</a:t>
            </a:r>
            <a:endParaRPr lang="en-US" sz="3200" dirty="0">
              <a:latin typeface="Arial" panose="020B0604020202020204" pitchFamily="34" charset="0"/>
              <a:cs typeface="Arial" panose="020B0604020202020204" pitchFamily="34" charset="0"/>
            </a:endParaRPr>
          </a:p>
        </p:txBody>
      </p:sp>
      <p:pic>
        <p:nvPicPr>
          <p:cNvPr id="1026" name="Picture 2" descr="Image result for arduin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62778" y="3667908"/>
            <a:ext cx="1372556" cy="13725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pu605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7700" y="2505481"/>
            <a:ext cx="1175657" cy="11756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oystick ban linh kie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01822" y="3984004"/>
            <a:ext cx="1247412" cy="9230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button ban linh ki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6759" y="5209955"/>
            <a:ext cx="1231045" cy="994685"/>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a:xfrm>
            <a:off x="6844937" y="4193177"/>
            <a:ext cx="1371600" cy="391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20213444">
            <a:off x="6780932" y="5012949"/>
            <a:ext cx="1710173" cy="3940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596024">
            <a:off x="6696804" y="3301987"/>
            <a:ext cx="1850859" cy="4023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584741" y="2529010"/>
            <a:ext cx="2318263" cy="338554"/>
          </a:xfrm>
          <a:prstGeom prst="rect">
            <a:avLst/>
          </a:prstGeom>
          <a:noFill/>
        </p:spPr>
        <p:txBody>
          <a:bodyPr wrap="none" rtlCol="0">
            <a:spAutoFit/>
          </a:bodyPr>
          <a:lstStyle/>
          <a:p>
            <a:r>
              <a:rPr lang="en-US" sz="1600" dirty="0" err="1" smtClean="0">
                <a:latin typeface="Arial" panose="020B0604020202020204" pitchFamily="34" charset="0"/>
                <a:cs typeface="Arial" panose="020B0604020202020204" pitchFamily="34" charset="0"/>
              </a:rPr>
              <a:t>Dữ</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liệu</a:t>
            </a:r>
            <a:r>
              <a:rPr lang="en-US" sz="1600" dirty="0" smtClean="0">
                <a:latin typeface="Arial" panose="020B0604020202020204" pitchFamily="34" charset="0"/>
                <a:cs typeface="Arial" panose="020B0604020202020204" pitchFamily="34" charset="0"/>
              </a:rPr>
              <a:t> pitch , roll , yaw</a:t>
            </a:r>
            <a:endParaRPr lang="en-US" sz="1600" dirty="0">
              <a:latin typeface="Arial" panose="020B0604020202020204" pitchFamily="34" charset="0"/>
              <a:cs typeface="Arial" panose="020B0604020202020204" pitchFamily="34" charset="0"/>
            </a:endParaRPr>
          </a:p>
        </p:txBody>
      </p:sp>
      <p:sp>
        <p:nvSpPr>
          <p:cNvPr id="12" name="TextBox 11"/>
          <p:cNvSpPr txBox="1"/>
          <p:nvPr/>
        </p:nvSpPr>
        <p:spPr>
          <a:xfrm>
            <a:off x="6413357" y="3964131"/>
            <a:ext cx="1616148" cy="307777"/>
          </a:xfrm>
          <a:prstGeom prst="rect">
            <a:avLst/>
          </a:prstGeom>
          <a:noFill/>
        </p:spPr>
        <p:txBody>
          <a:bodyPr wrap="none" rtlCol="0">
            <a:spAutoFit/>
          </a:bodyPr>
          <a:lstStyle/>
          <a:p>
            <a:r>
              <a:rPr lang="en-US" sz="1400" dirty="0" err="1" smtClean="0">
                <a:latin typeface="Arial" panose="020B0604020202020204" pitchFamily="34" charset="0"/>
                <a:cs typeface="Arial" panose="020B0604020202020204" pitchFamily="34" charset="0"/>
              </a:rPr>
              <a:t>Hướng</a:t>
            </a:r>
            <a:r>
              <a:rPr lang="en-US" sz="1400" dirty="0" smtClean="0">
                <a:latin typeface="Arial" panose="020B0604020202020204" pitchFamily="34" charset="0"/>
                <a:cs typeface="Arial" panose="020B0604020202020204" pitchFamily="34" charset="0"/>
              </a:rPr>
              <a:t> di </a:t>
            </a:r>
            <a:r>
              <a:rPr lang="en-US" sz="1400" dirty="0" err="1" smtClean="0">
                <a:latin typeface="Arial" panose="020B0604020202020204" pitchFamily="34" charset="0"/>
                <a:cs typeface="Arial" panose="020B0604020202020204" pitchFamily="34" charset="0"/>
              </a:rPr>
              <a:t>chuyển</a:t>
            </a:r>
            <a:r>
              <a:rPr lang="en-US" sz="1400" dirty="0" smtClean="0">
                <a:latin typeface="Arial" panose="020B0604020202020204" pitchFamily="34" charset="0"/>
                <a:cs typeface="Arial" panose="020B0604020202020204" pitchFamily="34" charset="0"/>
              </a:rPr>
              <a:t> </a:t>
            </a:r>
            <a:endParaRPr lang="en-US" sz="1400" dirty="0">
              <a:latin typeface="Arial" panose="020B0604020202020204" pitchFamily="34" charset="0"/>
              <a:cs typeface="Arial" panose="020B0604020202020204" pitchFamily="34" charset="0"/>
            </a:endParaRPr>
          </a:p>
        </p:txBody>
      </p:sp>
      <p:sp>
        <p:nvSpPr>
          <p:cNvPr id="17" name="TextBox 16"/>
          <p:cNvSpPr txBox="1"/>
          <p:nvPr/>
        </p:nvSpPr>
        <p:spPr>
          <a:xfrm>
            <a:off x="6704678" y="5707297"/>
            <a:ext cx="2291012" cy="338554"/>
          </a:xfrm>
          <a:prstGeom prst="rect">
            <a:avLst/>
          </a:prstGeom>
          <a:noFill/>
        </p:spPr>
        <p:txBody>
          <a:bodyPr wrap="none" rtlCol="0">
            <a:spAutoFit/>
          </a:bodyPr>
          <a:lstStyle/>
          <a:p>
            <a:r>
              <a:rPr lang="en-US" sz="1600" dirty="0" err="1" smtClean="0">
                <a:latin typeface="Arial" panose="020B0604020202020204" pitchFamily="34" charset="0"/>
                <a:cs typeface="Arial" panose="020B0604020202020204" pitchFamily="34" charset="0"/>
              </a:rPr>
              <a:t>Dữ</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liệu</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điều</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khiển</a:t>
            </a:r>
            <a:r>
              <a:rPr lang="en-US" sz="1600" dirty="0" smtClean="0">
                <a:latin typeface="Arial" panose="020B0604020202020204" pitchFamily="34" charset="0"/>
                <a:cs typeface="Arial" panose="020B0604020202020204" pitchFamily="34" charset="0"/>
              </a:rPr>
              <a:t> click</a:t>
            </a:r>
            <a:endParaRPr lang="en-US" sz="1600" dirty="0">
              <a:latin typeface="Arial" panose="020B0604020202020204" pitchFamily="34" charset="0"/>
              <a:cs typeface="Arial" panose="020B0604020202020204" pitchFamily="34" charset="0"/>
            </a:endParaRPr>
          </a:p>
        </p:txBody>
      </p:sp>
      <p:sp>
        <p:nvSpPr>
          <p:cNvPr id="13" name="TextBox 12"/>
          <p:cNvSpPr txBox="1"/>
          <p:nvPr/>
        </p:nvSpPr>
        <p:spPr>
          <a:xfrm>
            <a:off x="530661" y="1790346"/>
            <a:ext cx="4415718" cy="1569660"/>
          </a:xfrm>
          <a:prstGeom prst="rect">
            <a:avLst/>
          </a:prstGeom>
          <a:noFill/>
        </p:spPr>
        <p:txBody>
          <a:bodyPr wrap="square" rtlCol="0">
            <a:spAutoFit/>
          </a:bodyPr>
          <a:lstStyle/>
          <a:p>
            <a:endParaRPr lang="en-US" sz="1600" dirty="0">
              <a:latin typeface="Arial" panose="020B0604020202020204" pitchFamily="34" charset="0"/>
              <a:cs typeface="Arial" panose="020B0604020202020204" pitchFamily="34" charset="0"/>
            </a:endParaRPr>
          </a:p>
          <a:p>
            <a:r>
              <a:rPr lang="en-US" sz="1600" dirty="0" err="1" smtClean="0">
                <a:latin typeface="Arial" panose="020B0604020202020204" pitchFamily="34" charset="0"/>
                <a:cs typeface="Arial" panose="020B0604020202020204" pitchFamily="34" charset="0"/>
              </a:rPr>
              <a:t>Khung</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dữ</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liệu</a:t>
            </a:r>
            <a:r>
              <a:rPr lang="en-US" sz="1600" dirty="0" smtClean="0">
                <a:latin typeface="Arial" panose="020B0604020202020204" pitchFamily="34" charset="0"/>
                <a:cs typeface="Arial" panose="020B0604020202020204" pitchFamily="34" charset="0"/>
              </a:rPr>
              <a:t> :</a:t>
            </a:r>
          </a:p>
          <a:p>
            <a:endParaRPr lang="en-US" sz="1600" dirty="0" smtClean="0">
              <a:latin typeface="Arial" panose="020B0604020202020204" pitchFamily="34" charset="0"/>
              <a:cs typeface="Arial" panose="020B0604020202020204" pitchFamily="34" charset="0"/>
            </a:endParaRPr>
          </a:p>
          <a:p>
            <a:r>
              <a:rPr lang="en-US" sz="1600" dirty="0" smtClean="0">
                <a:latin typeface="Arial" panose="020B0604020202020204" pitchFamily="34" charset="0"/>
                <a:cs typeface="Arial" panose="020B0604020202020204" pitchFamily="34" charset="0"/>
              </a:rPr>
              <a:t>^ </a:t>
            </a:r>
            <a:r>
              <a:rPr lang="en-US" sz="1600" dirty="0" smtClean="0">
                <a:solidFill>
                  <a:srgbClr val="00B0F0"/>
                </a:solidFill>
                <a:latin typeface="Arial" panose="020B0604020202020204" pitchFamily="34" charset="0"/>
                <a:cs typeface="Arial" panose="020B0604020202020204" pitchFamily="34" charset="0"/>
              </a:rPr>
              <a:t>yaw</a:t>
            </a:r>
            <a:r>
              <a:rPr lang="en-US" sz="1600" dirty="0" smtClean="0">
                <a:latin typeface="Arial" panose="020B0604020202020204" pitchFamily="34" charset="0"/>
                <a:cs typeface="Arial" panose="020B0604020202020204" pitchFamily="34" charset="0"/>
              </a:rPr>
              <a:t> </a:t>
            </a:r>
            <a:r>
              <a:rPr lang="en-US" sz="1600" dirty="0" smtClean="0">
                <a:solidFill>
                  <a:srgbClr val="FF0000"/>
                </a:solidFill>
                <a:latin typeface="Arial" panose="020B0604020202020204" pitchFamily="34" charset="0"/>
                <a:cs typeface="Arial" panose="020B0604020202020204" pitchFamily="34" charset="0"/>
              </a:rPr>
              <a:t>pitch</a:t>
            </a:r>
            <a:r>
              <a:rPr lang="en-US" sz="1600" dirty="0" smtClean="0">
                <a:latin typeface="Arial" panose="020B0604020202020204" pitchFamily="34" charset="0"/>
                <a:cs typeface="Arial" panose="020B0604020202020204" pitchFamily="34" charset="0"/>
              </a:rPr>
              <a:t> roll </a:t>
            </a:r>
            <a:r>
              <a:rPr lang="en-US" sz="1600" dirty="0" err="1" smtClean="0">
                <a:solidFill>
                  <a:srgbClr val="0070C0"/>
                </a:solidFill>
                <a:latin typeface="Arial" panose="020B0604020202020204" pitchFamily="34" charset="0"/>
                <a:cs typeface="Arial" panose="020B0604020202020204" pitchFamily="34" charset="0"/>
              </a:rPr>
              <a:t>joystick_state</a:t>
            </a:r>
            <a:r>
              <a:rPr lang="en-US" sz="1600" dirty="0" smtClean="0">
                <a:latin typeface="Arial" panose="020B0604020202020204" pitchFamily="34" charset="0"/>
                <a:cs typeface="Arial" panose="020B0604020202020204" pitchFamily="34" charset="0"/>
              </a:rPr>
              <a:t> </a:t>
            </a:r>
            <a:r>
              <a:rPr lang="en-US" sz="1600" dirty="0" err="1" smtClean="0">
                <a:solidFill>
                  <a:srgbClr val="00B050"/>
                </a:solidFill>
                <a:latin typeface="Arial" panose="020B0604020202020204" pitchFamily="34" charset="0"/>
                <a:cs typeface="Arial" panose="020B0604020202020204" pitchFamily="34" charset="0"/>
              </a:rPr>
              <a:t>button_state</a:t>
            </a:r>
            <a:r>
              <a:rPr lang="en-US" sz="1600" dirty="0" smtClean="0">
                <a:latin typeface="Arial" panose="020B0604020202020204" pitchFamily="34" charset="0"/>
                <a:cs typeface="Arial" panose="020B0604020202020204" pitchFamily="34" charset="0"/>
              </a:rPr>
              <a:t> $</a:t>
            </a:r>
          </a:p>
          <a:p>
            <a:endParaRPr lang="en-US" sz="1600" dirty="0">
              <a:latin typeface="Arial" panose="020B0604020202020204" pitchFamily="34" charset="0"/>
              <a:cs typeface="Arial" panose="020B0604020202020204" pitchFamily="34" charset="0"/>
            </a:endParaRPr>
          </a:p>
          <a:p>
            <a:endParaRPr lang="en-US" sz="1600" dirty="0" smtClean="0">
              <a:latin typeface="Arial" panose="020B0604020202020204" pitchFamily="34" charset="0"/>
              <a:cs typeface="Arial" panose="020B0604020202020204" pitchFamily="34" charset="0"/>
            </a:endParaRPr>
          </a:p>
        </p:txBody>
      </p:sp>
      <p:pic>
        <p:nvPicPr>
          <p:cNvPr id="2050" name="Picture 2" descr="Image result for hệ trục xo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950" y="3964131"/>
            <a:ext cx="3467100" cy="26003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61500" y="5770305"/>
            <a:ext cx="1001486" cy="369897"/>
          </a:xfrm>
          <a:prstGeom prst="rect">
            <a:avLst/>
          </a:prstGeom>
          <a:noFill/>
        </p:spPr>
        <p:txBody>
          <a:bodyPr wrap="square" rtlCol="0">
            <a:spAutoFit/>
          </a:bodyPr>
          <a:lstStyle/>
          <a:p>
            <a:r>
              <a:rPr lang="en-US" dirty="0" smtClean="0"/>
              <a:t>yaw</a:t>
            </a:r>
            <a:endParaRPr lang="en-US" dirty="0"/>
          </a:p>
        </p:txBody>
      </p:sp>
      <p:sp>
        <p:nvSpPr>
          <p:cNvPr id="18" name="TextBox 17"/>
          <p:cNvSpPr txBox="1"/>
          <p:nvPr/>
        </p:nvSpPr>
        <p:spPr>
          <a:xfrm rot="16200000">
            <a:off x="319566" y="4309778"/>
            <a:ext cx="1001486" cy="369897"/>
          </a:xfrm>
          <a:prstGeom prst="rect">
            <a:avLst/>
          </a:prstGeom>
          <a:noFill/>
        </p:spPr>
        <p:txBody>
          <a:bodyPr wrap="square" rtlCol="0">
            <a:spAutoFit/>
          </a:bodyPr>
          <a:lstStyle/>
          <a:p>
            <a:r>
              <a:rPr lang="en-US" dirty="0" smtClean="0"/>
              <a:t>pitch</a:t>
            </a:r>
            <a:endParaRPr lang="en-US" dirty="0"/>
          </a:p>
        </p:txBody>
      </p:sp>
      <p:sp>
        <p:nvSpPr>
          <p:cNvPr id="4" name="Curved Down Arrow 3"/>
          <p:cNvSpPr/>
          <p:nvPr/>
        </p:nvSpPr>
        <p:spPr>
          <a:xfrm>
            <a:off x="820309" y="5259910"/>
            <a:ext cx="848834" cy="44738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362857" y="5726762"/>
            <a:ext cx="532518" cy="369332"/>
          </a:xfrm>
          <a:prstGeom prst="rect">
            <a:avLst/>
          </a:prstGeom>
          <a:noFill/>
        </p:spPr>
        <p:txBody>
          <a:bodyPr wrap="none" rtlCol="0">
            <a:spAutoFit/>
          </a:bodyPr>
          <a:lstStyle/>
          <a:p>
            <a:r>
              <a:rPr lang="en-US" dirty="0" smtClean="0"/>
              <a:t>roll</a:t>
            </a:r>
            <a:endParaRPr lang="en-US" dirty="0"/>
          </a:p>
        </p:txBody>
      </p:sp>
    </p:spTree>
    <p:extLst>
      <p:ext uri="{BB962C8B-B14F-4D97-AF65-F5344CB8AC3E}">
        <p14:creationId xmlns:p14="http://schemas.microsoft.com/office/powerpoint/2010/main" val="63027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359" y="504825"/>
            <a:ext cx="8706470" cy="1010466"/>
          </a:xfrm>
        </p:spPr>
        <p:txBody>
          <a:bodyPr>
            <a:normAutofit/>
          </a:bodyPr>
          <a:lstStyle/>
          <a:p>
            <a:r>
              <a:rPr lang="en-US" sz="3200" dirty="0" err="1" smtClean="0">
                <a:latin typeface="Arial" panose="020B0604020202020204" pitchFamily="34" charset="0"/>
                <a:cs typeface="Arial" panose="020B0604020202020204" pitchFamily="34" charset="0"/>
              </a:rPr>
              <a:t>Khối</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truyền</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thông</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không</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dây</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trong</a:t>
            </a:r>
            <a:r>
              <a:rPr lang="en-US" sz="3200" dirty="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hệ</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thống</a:t>
            </a:r>
            <a:endParaRPr lang="en-US" sz="3200" dirty="0">
              <a:latin typeface="Arial" panose="020B0604020202020204" pitchFamily="34" charset="0"/>
              <a:cs typeface="Arial" panose="020B0604020202020204" pitchFamily="34" charset="0"/>
            </a:endParaRPr>
          </a:p>
        </p:txBody>
      </p:sp>
      <p:pic>
        <p:nvPicPr>
          <p:cNvPr id="2050" name="Picture 2" descr="Image result for esp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7303" y="2794658"/>
            <a:ext cx="1591051" cy="15910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wif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6847" y="1982903"/>
            <a:ext cx="1022078" cy="10220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241143" y="4385708"/>
            <a:ext cx="1487211" cy="338554"/>
          </a:xfrm>
          <a:prstGeom prst="rect">
            <a:avLst/>
          </a:prstGeom>
          <a:noFill/>
        </p:spPr>
        <p:txBody>
          <a:bodyPr wrap="square" rtlCol="0">
            <a:spAutoFit/>
          </a:bodyPr>
          <a:lstStyle/>
          <a:p>
            <a:r>
              <a:rPr lang="en-US" sz="1600" dirty="0" smtClean="0">
                <a:latin typeface="Arial" panose="020B0604020202020204" pitchFamily="34" charset="0"/>
                <a:cs typeface="Arial" panose="020B0604020202020204" pitchFamily="34" charset="0"/>
              </a:rPr>
              <a:t>MQTT client</a:t>
            </a:r>
            <a:endParaRPr lang="en-US" sz="1600" dirty="0">
              <a:latin typeface="Arial" panose="020B0604020202020204" pitchFamily="34" charset="0"/>
              <a:cs typeface="Arial" panose="020B0604020202020204" pitchFamily="34" charset="0"/>
            </a:endParaRPr>
          </a:p>
        </p:txBody>
      </p:sp>
      <p:pic>
        <p:nvPicPr>
          <p:cNvPr id="2054" name="Picture 6" descr="Image result for lapto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61974" y="2698615"/>
            <a:ext cx="2356846" cy="156408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499009" y="4554986"/>
            <a:ext cx="1424877"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MQTT Broker</a:t>
            </a:r>
            <a:endParaRPr lang="en-US" sz="1600" dirty="0">
              <a:latin typeface="Arial" panose="020B0604020202020204" pitchFamily="34" charset="0"/>
              <a:cs typeface="Arial" panose="020B0604020202020204" pitchFamily="34" charset="0"/>
            </a:endParaRPr>
          </a:p>
        </p:txBody>
      </p:sp>
      <p:sp>
        <p:nvSpPr>
          <p:cNvPr id="6" name="Left-Right Arrow 5"/>
          <p:cNvSpPr/>
          <p:nvPr/>
        </p:nvSpPr>
        <p:spPr>
          <a:xfrm>
            <a:off x="7939896" y="3482506"/>
            <a:ext cx="779290" cy="3354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001159" y="3059077"/>
            <a:ext cx="772969" cy="369332"/>
          </a:xfrm>
          <a:prstGeom prst="rect">
            <a:avLst/>
          </a:prstGeom>
          <a:noFill/>
        </p:spPr>
        <p:txBody>
          <a:bodyPr wrap="none" rtlCol="0">
            <a:spAutoFit/>
          </a:bodyPr>
          <a:lstStyle/>
          <a:p>
            <a:r>
              <a:rPr lang="en-US" dirty="0" smtClean="0"/>
              <a:t>MQTT</a:t>
            </a:r>
            <a:endParaRPr lang="en-US" dirty="0"/>
          </a:p>
        </p:txBody>
      </p:sp>
      <p:pic>
        <p:nvPicPr>
          <p:cNvPr id="8" name="Picture 7"/>
          <p:cNvPicPr>
            <a:picLocks noChangeAspect="1"/>
          </p:cNvPicPr>
          <p:nvPr/>
        </p:nvPicPr>
        <p:blipFill>
          <a:blip r:embed="rId6"/>
          <a:stretch>
            <a:fillRect/>
          </a:stretch>
        </p:blipFill>
        <p:spPr>
          <a:xfrm>
            <a:off x="148582" y="2191657"/>
            <a:ext cx="5933001" cy="2701883"/>
          </a:xfrm>
          <a:prstGeom prst="rect">
            <a:avLst/>
          </a:prstGeom>
        </p:spPr>
      </p:pic>
      <p:sp>
        <p:nvSpPr>
          <p:cNvPr id="9" name="TextBox 8"/>
          <p:cNvSpPr txBox="1"/>
          <p:nvPr/>
        </p:nvSpPr>
        <p:spPr>
          <a:xfrm>
            <a:off x="7034058" y="5791200"/>
            <a:ext cx="2307771"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dirty="0" err="1" smtClean="0"/>
              <a:t>Ứng</a:t>
            </a:r>
            <a:r>
              <a:rPr lang="en-US" dirty="0" smtClean="0"/>
              <a:t> </a:t>
            </a:r>
            <a:r>
              <a:rPr lang="en-US" dirty="0" err="1" smtClean="0"/>
              <a:t>dụng</a:t>
            </a:r>
            <a:r>
              <a:rPr lang="en-US" dirty="0" smtClean="0"/>
              <a:t> </a:t>
            </a:r>
            <a:r>
              <a:rPr lang="en-US" dirty="0" err="1" smtClean="0"/>
              <a:t>điều</a:t>
            </a:r>
            <a:r>
              <a:rPr lang="en-US" dirty="0" smtClean="0"/>
              <a:t> </a:t>
            </a:r>
            <a:r>
              <a:rPr lang="en-US" dirty="0" err="1" smtClean="0"/>
              <a:t>khiển</a:t>
            </a:r>
            <a:r>
              <a:rPr lang="en-US" dirty="0" smtClean="0"/>
              <a:t> </a:t>
            </a:r>
          </a:p>
        </p:txBody>
      </p:sp>
      <p:sp>
        <p:nvSpPr>
          <p:cNvPr id="10" name="Left-Right Arrow 9"/>
          <p:cNvSpPr/>
          <p:nvPr/>
        </p:nvSpPr>
        <p:spPr>
          <a:xfrm rot="18391267">
            <a:off x="8726307" y="5107088"/>
            <a:ext cx="777112" cy="38054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444381" y="6332014"/>
            <a:ext cx="1625325" cy="369332"/>
          </a:xfrm>
          <a:prstGeom prst="rect">
            <a:avLst/>
          </a:prstGeom>
          <a:noFill/>
        </p:spPr>
        <p:txBody>
          <a:bodyPr wrap="square" rtlCol="0">
            <a:spAutoFit/>
          </a:bodyPr>
          <a:lstStyle/>
          <a:p>
            <a:r>
              <a:rPr lang="en-US" dirty="0"/>
              <a:t>MQTT </a:t>
            </a:r>
            <a:r>
              <a:rPr lang="en-US" dirty="0" smtClean="0"/>
              <a:t>client</a:t>
            </a:r>
            <a:endParaRPr lang="en-US" dirty="0"/>
          </a:p>
        </p:txBody>
      </p:sp>
    </p:spTree>
    <p:extLst>
      <p:ext uri="{BB962C8B-B14F-4D97-AF65-F5344CB8AC3E}">
        <p14:creationId xmlns:p14="http://schemas.microsoft.com/office/powerpoint/2010/main" val="40571266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359" y="504825"/>
            <a:ext cx="10232938" cy="1010466"/>
          </a:xfrm>
        </p:spPr>
        <p:txBody>
          <a:bodyPr>
            <a:noAutofit/>
          </a:bodyPr>
          <a:lstStyle/>
          <a:p>
            <a:r>
              <a:rPr lang="en-US" sz="3200" dirty="0" err="1">
                <a:latin typeface="Arial" panose="020B0604020202020204" pitchFamily="34" charset="0"/>
                <a:cs typeface="Arial" panose="020B0604020202020204" pitchFamily="34" charset="0"/>
              </a:rPr>
              <a:t>Cơ</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sở</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kiến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thức</a:t>
            </a:r>
            <a:r>
              <a:rPr lang="en-US" sz="3200" dirty="0">
                <a:latin typeface="Arial" panose="020B0604020202020204" pitchFamily="34" charset="0"/>
                <a:cs typeface="Arial" panose="020B0604020202020204" pitchFamily="34" charset="0"/>
              </a:rPr>
              <a:t> – </a:t>
            </a:r>
            <a:r>
              <a:rPr lang="en-US" sz="3200" dirty="0" err="1">
                <a:latin typeface="Arial" panose="020B0604020202020204" pitchFamily="34" charset="0"/>
                <a:cs typeface="Arial" panose="020B0604020202020204" pitchFamily="34" charset="0"/>
              </a:rPr>
              <a:t>Thành</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phần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tiếp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nhận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dữ</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liệu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và</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xử</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lý</a:t>
            </a:r>
            <a:endParaRPr lang="en-US" sz="3200" dirty="0">
              <a:latin typeface="Arial" panose="020B0604020202020204" pitchFamily="34" charset="0"/>
              <a:cs typeface="Arial" panose="020B0604020202020204" pitchFamily="34" charset="0"/>
            </a:endParaRPr>
          </a:p>
        </p:txBody>
      </p:sp>
      <p:pic>
        <p:nvPicPr>
          <p:cNvPr id="25" name="Picture 6" descr="Image result for hđh linu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2907" y="2537376"/>
            <a:ext cx="2534536" cy="125472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5588952" y="3792097"/>
            <a:ext cx="2057102" cy="923330"/>
          </a:xfrm>
          <a:prstGeom prst="rect">
            <a:avLst/>
          </a:prstGeom>
          <a:noFill/>
        </p:spPr>
        <p:txBody>
          <a:bodyPr wrap="none" rtlCol="0">
            <a:spAutoFit/>
          </a:bodyPr>
          <a:lstStyle/>
          <a:p>
            <a:r>
              <a:rPr lang="en-US" dirty="0" smtClean="0"/>
              <a:t>File </a:t>
            </a:r>
            <a:r>
              <a:rPr lang="en-US" dirty="0" err="1" smtClean="0"/>
              <a:t>thiết</a:t>
            </a:r>
            <a:r>
              <a:rPr lang="en-US" dirty="0" smtClean="0"/>
              <a:t> </a:t>
            </a:r>
            <a:r>
              <a:rPr lang="en-US" dirty="0" err="1" smtClean="0"/>
              <a:t>bị</a:t>
            </a:r>
            <a:r>
              <a:rPr lang="en-US" dirty="0" smtClean="0"/>
              <a:t> </a:t>
            </a:r>
          </a:p>
          <a:p>
            <a:r>
              <a:rPr lang="en-US" dirty="0" smtClean="0"/>
              <a:t>(device file UART)</a:t>
            </a:r>
          </a:p>
          <a:p>
            <a:endParaRPr lang="en-US" dirty="0"/>
          </a:p>
        </p:txBody>
      </p:sp>
      <p:sp>
        <p:nvSpPr>
          <p:cNvPr id="27" name="TextBox 26"/>
          <p:cNvSpPr txBox="1"/>
          <p:nvPr/>
        </p:nvSpPr>
        <p:spPr>
          <a:xfrm>
            <a:off x="9615931" y="3800152"/>
            <a:ext cx="1443024" cy="646331"/>
          </a:xfrm>
          <a:prstGeom prst="rect">
            <a:avLst/>
          </a:prstGeom>
          <a:noFill/>
        </p:spPr>
        <p:txBody>
          <a:bodyPr wrap="none" rtlCol="0">
            <a:spAutoFit/>
          </a:bodyPr>
          <a:lstStyle/>
          <a:p>
            <a:r>
              <a:rPr lang="en-US" dirty="0" smtClean="0"/>
              <a:t>File </a:t>
            </a:r>
            <a:r>
              <a:rPr lang="en-US" dirty="0" err="1" smtClean="0"/>
              <a:t>sự</a:t>
            </a:r>
            <a:r>
              <a:rPr lang="en-US" dirty="0" smtClean="0"/>
              <a:t> </a:t>
            </a:r>
            <a:r>
              <a:rPr lang="en-US" dirty="0" err="1" smtClean="0"/>
              <a:t>kiện</a:t>
            </a:r>
            <a:r>
              <a:rPr lang="en-US" dirty="0" smtClean="0"/>
              <a:t> </a:t>
            </a:r>
          </a:p>
          <a:p>
            <a:r>
              <a:rPr lang="en-US" dirty="0" smtClean="0"/>
              <a:t>(event file)</a:t>
            </a:r>
            <a:endParaRPr lang="en-US" dirty="0"/>
          </a:p>
        </p:txBody>
      </p:sp>
      <p:pic>
        <p:nvPicPr>
          <p:cNvPr id="28" name="Picture 8" descr="Image result for mqt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0439" y="2537376"/>
            <a:ext cx="1559832" cy="379696"/>
          </a:xfrm>
          <a:prstGeom prst="rect">
            <a:avLst/>
          </a:prstGeom>
          <a:noFill/>
          <a:extLst>
            <a:ext uri="{909E8E84-426E-40DD-AFC4-6F175D3DCCD1}">
              <a14:hiddenFill xmlns:a14="http://schemas.microsoft.com/office/drawing/2010/main">
                <a:solidFill>
                  <a:srgbClr val="FFFFFF"/>
                </a:solidFill>
              </a14:hiddenFill>
            </a:ext>
          </a:extLst>
        </p:spPr>
      </p:pic>
      <p:sp>
        <p:nvSpPr>
          <p:cNvPr id="29" name="Left-Right Arrow 28"/>
          <p:cNvSpPr/>
          <p:nvPr/>
        </p:nvSpPr>
        <p:spPr>
          <a:xfrm rot="20102746">
            <a:off x="7152041" y="3614449"/>
            <a:ext cx="599409" cy="18712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eft-Right Arrow 29"/>
          <p:cNvSpPr/>
          <p:nvPr/>
        </p:nvSpPr>
        <p:spPr>
          <a:xfrm rot="1178266">
            <a:off x="7154559" y="3023351"/>
            <a:ext cx="599409" cy="18712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6789384" y="3234136"/>
            <a:ext cx="662361" cy="338554"/>
          </a:xfrm>
          <a:prstGeom prst="rect">
            <a:avLst/>
          </a:prstGeom>
          <a:noFill/>
        </p:spPr>
        <p:txBody>
          <a:bodyPr wrap="none" rtlCol="0">
            <a:spAutoFit/>
          </a:bodyPr>
          <a:lstStyle/>
          <a:p>
            <a:r>
              <a:rPr lang="en-US" sz="1600" dirty="0" err="1" smtClean="0">
                <a:latin typeface="Arial" panose="020B0604020202020204" pitchFamily="34" charset="0"/>
                <a:cs typeface="Arial" panose="020B0604020202020204" pitchFamily="34" charset="0"/>
              </a:rPr>
              <a:t>Hoặc</a:t>
            </a:r>
            <a:endParaRPr lang="en-US" sz="1600" dirty="0">
              <a:latin typeface="Arial" panose="020B0604020202020204" pitchFamily="34" charset="0"/>
              <a:cs typeface="Arial" panose="020B0604020202020204" pitchFamily="34" charset="0"/>
            </a:endParaRPr>
          </a:p>
        </p:txBody>
      </p:sp>
      <p:pic>
        <p:nvPicPr>
          <p:cNvPr id="32" name="Picture 10" descr="Image result for mouse &amp; keyboar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75106" y="5100870"/>
            <a:ext cx="1845039" cy="1096729"/>
          </a:xfrm>
          <a:prstGeom prst="rect">
            <a:avLst/>
          </a:prstGeom>
          <a:noFill/>
          <a:extLst>
            <a:ext uri="{909E8E84-426E-40DD-AFC4-6F175D3DCCD1}">
              <a14:hiddenFill xmlns:a14="http://schemas.microsoft.com/office/drawing/2010/main">
                <a:solidFill>
                  <a:srgbClr val="FFFFFF"/>
                </a:solidFill>
              </a14:hiddenFill>
            </a:ext>
          </a:extLst>
        </p:spPr>
      </p:pic>
      <p:sp>
        <p:nvSpPr>
          <p:cNvPr id="33" name="Left-Right Arrow 32"/>
          <p:cNvSpPr/>
          <p:nvPr/>
        </p:nvSpPr>
        <p:spPr>
          <a:xfrm rot="5400000">
            <a:off x="8684676" y="4122144"/>
            <a:ext cx="1374900" cy="27599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6"/>
          <a:stretch>
            <a:fillRect/>
          </a:stretch>
        </p:blipFill>
        <p:spPr>
          <a:xfrm>
            <a:off x="431608" y="2111928"/>
            <a:ext cx="4972596" cy="4085671"/>
          </a:xfrm>
          <a:prstGeom prst="rect">
            <a:avLst/>
          </a:prstGeom>
        </p:spPr>
      </p:pic>
    </p:spTree>
    <p:extLst>
      <p:ext uri="{BB962C8B-B14F-4D97-AF65-F5344CB8AC3E}">
        <p14:creationId xmlns:p14="http://schemas.microsoft.com/office/powerpoint/2010/main" val="24017390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483" y="367291"/>
            <a:ext cx="10232938" cy="1010466"/>
          </a:xfrm>
        </p:spPr>
        <p:txBody>
          <a:bodyPr>
            <a:noAutofit/>
          </a:bodyPr>
          <a:lstStyle/>
          <a:p>
            <a:r>
              <a:rPr lang="en-US" sz="3200" dirty="0" err="1" smtClean="0">
                <a:latin typeface="Arial" panose="020B0604020202020204" pitchFamily="34" charset="0"/>
                <a:cs typeface="Arial" panose="020B0604020202020204" pitchFamily="34" charset="0"/>
              </a:rPr>
              <a:t>Thiết</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kế</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phần</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cứng</a:t>
            </a:r>
            <a:endParaRPr lang="en-US" sz="3200" dirty="0">
              <a:latin typeface="Arial" panose="020B0604020202020204" pitchFamily="34" charset="0"/>
              <a:cs typeface="Arial" panose="020B0604020202020204" pitchFamily="34" charset="0"/>
            </a:endParaRPr>
          </a:p>
        </p:txBody>
      </p:sp>
      <p:pic>
        <p:nvPicPr>
          <p:cNvPr id="14" name="Picture 13"/>
          <p:cNvPicPr/>
          <p:nvPr/>
        </p:nvPicPr>
        <p:blipFill>
          <a:blip r:embed="rId3"/>
          <a:stretch>
            <a:fillRect/>
          </a:stretch>
        </p:blipFill>
        <p:spPr>
          <a:xfrm>
            <a:off x="1626641" y="1377757"/>
            <a:ext cx="7560901" cy="4703729"/>
          </a:xfrm>
          <a:prstGeom prst="rect">
            <a:avLst/>
          </a:prstGeom>
        </p:spPr>
      </p:pic>
    </p:spTree>
    <p:extLst>
      <p:ext uri="{BB962C8B-B14F-4D97-AF65-F5344CB8AC3E}">
        <p14:creationId xmlns:p14="http://schemas.microsoft.com/office/powerpoint/2010/main" val="11492543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483" y="367291"/>
            <a:ext cx="10232938" cy="1010466"/>
          </a:xfrm>
        </p:spPr>
        <p:txBody>
          <a:bodyPr>
            <a:noAutofit/>
          </a:bodyPr>
          <a:lstStyle/>
          <a:p>
            <a:r>
              <a:rPr lang="en-US" sz="3200" dirty="0" err="1" smtClean="0">
                <a:latin typeface="Arial" panose="020B0604020202020204" pitchFamily="34" charset="0"/>
                <a:cs typeface="Arial" panose="020B0604020202020204" pitchFamily="34" charset="0"/>
              </a:rPr>
              <a:t>Thiết</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kế</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phần</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cứng</a:t>
            </a:r>
            <a:endParaRPr lang="en-US" sz="3200" dirty="0">
              <a:latin typeface="Arial" panose="020B0604020202020204" pitchFamily="34" charset="0"/>
              <a:cs typeface="Arial" panose="020B0604020202020204" pitchFamily="34" charset="0"/>
            </a:endParaRPr>
          </a:p>
        </p:txBody>
      </p:sp>
      <p:pic>
        <p:nvPicPr>
          <p:cNvPr id="15" name="Picture 14"/>
          <p:cNvPicPr/>
          <p:nvPr/>
        </p:nvPicPr>
        <p:blipFill>
          <a:blip r:embed="rId3" cstate="print">
            <a:extLst>
              <a:ext uri="{28A0092B-C50C-407E-A947-70E740481C1C}">
                <a14:useLocalDpi xmlns:a14="http://schemas.microsoft.com/office/drawing/2010/main" val="0"/>
              </a:ext>
            </a:extLst>
          </a:blip>
          <a:stretch>
            <a:fillRect/>
          </a:stretch>
        </p:blipFill>
        <p:spPr>
          <a:xfrm rot="5400000">
            <a:off x="1177000" y="2119097"/>
            <a:ext cx="3227876" cy="2679247"/>
          </a:xfrm>
          <a:prstGeom prst="rect">
            <a:avLst/>
          </a:prstGeom>
        </p:spPr>
      </p:pic>
      <p:pic>
        <p:nvPicPr>
          <p:cNvPr id="17" name="Picture 16"/>
          <p:cNvPicPr/>
          <p:nvPr/>
        </p:nvPicPr>
        <p:blipFill>
          <a:blip r:embed="rId4"/>
          <a:stretch>
            <a:fillRect/>
          </a:stretch>
        </p:blipFill>
        <p:spPr>
          <a:xfrm>
            <a:off x="5017180" y="2328325"/>
            <a:ext cx="4257449" cy="2744334"/>
          </a:xfrm>
          <a:prstGeom prst="rect">
            <a:avLst/>
          </a:prstGeom>
        </p:spPr>
      </p:pic>
      <p:sp>
        <p:nvSpPr>
          <p:cNvPr id="4" name="TextBox 3"/>
          <p:cNvSpPr txBox="1"/>
          <p:nvPr/>
        </p:nvSpPr>
        <p:spPr>
          <a:xfrm>
            <a:off x="495922" y="6023227"/>
            <a:ext cx="9042515" cy="369332"/>
          </a:xfrm>
          <a:prstGeom prst="rect">
            <a:avLst/>
          </a:prstGeom>
          <a:noFill/>
        </p:spPr>
        <p:txBody>
          <a:bodyPr wrap="square" rtlCol="0">
            <a:spAutoFit/>
          </a:bodyPr>
          <a:lstStyle/>
          <a:p>
            <a:r>
              <a:rPr lang="en-US" dirty="0" err="1"/>
              <a:t>state_mouse</a:t>
            </a:r>
            <a:r>
              <a:rPr lang="en-US" dirty="0"/>
              <a:t> = (!button1 &lt;&lt; 0) | (!button2 &lt;&lt; 1) | (!button3 &lt;&lt; 2) | (!button4 &lt;&lt; 3); </a:t>
            </a:r>
          </a:p>
        </p:txBody>
      </p:sp>
    </p:spTree>
    <p:extLst>
      <p:ext uri="{BB962C8B-B14F-4D97-AF65-F5344CB8AC3E}">
        <p14:creationId xmlns:p14="http://schemas.microsoft.com/office/powerpoint/2010/main" val="36075695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359" y="504825"/>
            <a:ext cx="10232938" cy="1010466"/>
          </a:xfrm>
        </p:spPr>
        <p:txBody>
          <a:bodyPr>
            <a:noAutofit/>
          </a:bodyPr>
          <a:lstStyle/>
          <a:p>
            <a:r>
              <a:rPr lang="en-US" sz="3200" dirty="0" err="1" smtClean="0">
                <a:latin typeface="Arial" panose="020B0604020202020204" pitchFamily="34" charset="0"/>
                <a:cs typeface="Arial" panose="020B0604020202020204" pitchFamily="34" charset="0"/>
              </a:rPr>
              <a:t>Kết</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quả</a:t>
            </a:r>
            <a:endParaRPr lang="en-US" sz="3200" dirty="0">
              <a:latin typeface="Arial" panose="020B0604020202020204" pitchFamily="34" charset="0"/>
              <a:cs typeface="Arial" panose="020B0604020202020204" pitchFamily="34" charset="0"/>
            </a:endParaRPr>
          </a:p>
        </p:txBody>
      </p:sp>
      <p:pic>
        <p:nvPicPr>
          <p:cNvPr id="4" name="merge_video_157824003234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35289" y="1714499"/>
            <a:ext cx="8058654" cy="4532993"/>
          </a:xfrm>
          <a:prstGeom prst="rect">
            <a:avLst/>
          </a:prstGeom>
        </p:spPr>
      </p:pic>
    </p:spTree>
    <p:extLst>
      <p:ext uri="{BB962C8B-B14F-4D97-AF65-F5344CB8AC3E}">
        <p14:creationId xmlns:p14="http://schemas.microsoft.com/office/powerpoint/2010/main" val="4866313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359" y="504825"/>
            <a:ext cx="10232938" cy="1010466"/>
          </a:xfrm>
        </p:spPr>
        <p:txBody>
          <a:bodyPr>
            <a:noAutofit/>
          </a:bodyPr>
          <a:lstStyle/>
          <a:p>
            <a:r>
              <a:rPr lang="en-US" sz="3200" dirty="0" err="1" smtClean="0">
                <a:latin typeface="Arial" panose="020B0604020202020204" pitchFamily="34" charset="0"/>
                <a:cs typeface="Arial" panose="020B0604020202020204" pitchFamily="34" charset="0"/>
              </a:rPr>
              <a:t>Kết</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luận</a:t>
            </a:r>
            <a:r>
              <a:rPr lang="en-US" sz="3200" dirty="0" smtClean="0">
                <a:latin typeface="Arial" panose="020B0604020202020204" pitchFamily="34" charset="0"/>
                <a:cs typeface="Arial" panose="020B0604020202020204" pitchFamily="34" charset="0"/>
              </a:rPr>
              <a:t> &amp; </a:t>
            </a:r>
            <a:r>
              <a:rPr lang="en-US" sz="3200" dirty="0" err="1" smtClean="0">
                <a:latin typeface="Arial" panose="020B0604020202020204" pitchFamily="34" charset="0"/>
                <a:cs typeface="Arial" panose="020B0604020202020204" pitchFamily="34" charset="0"/>
              </a:rPr>
              <a:t>Đề</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xuất</a:t>
            </a:r>
            <a:endParaRPr lang="en-US" sz="3200" dirty="0">
              <a:latin typeface="Arial" panose="020B0604020202020204" pitchFamily="34" charset="0"/>
              <a:cs typeface="Arial" panose="020B0604020202020204" pitchFamily="34" charset="0"/>
            </a:endParaRPr>
          </a:p>
        </p:txBody>
      </p:sp>
      <p:sp>
        <p:nvSpPr>
          <p:cNvPr id="13" name="TextBox 12"/>
          <p:cNvSpPr txBox="1"/>
          <p:nvPr/>
        </p:nvSpPr>
        <p:spPr>
          <a:xfrm>
            <a:off x="635359" y="1274541"/>
            <a:ext cx="9731359" cy="4801314"/>
          </a:xfrm>
          <a:prstGeom prst="rect">
            <a:avLst/>
          </a:prstGeom>
          <a:noFill/>
        </p:spPr>
        <p:txBody>
          <a:bodyPr wrap="square" rtlCol="0">
            <a:spAutoFit/>
          </a:bodyPr>
          <a:lstStyle/>
          <a:p>
            <a:r>
              <a:rPr lang="vi-VN" b="1" dirty="0">
                <a:latin typeface="Arial" panose="020B0604020202020204" pitchFamily="34" charset="0"/>
                <a:cs typeface="Arial" panose="020B0604020202020204" pitchFamily="34" charset="0"/>
              </a:rPr>
              <a:t>Kết quả, đồ án đã đạt được những nội dung cụ thể sau đây</a:t>
            </a:r>
            <a:r>
              <a:rPr lang="vi-VN" b="1" dirty="0" smtClean="0">
                <a:latin typeface="Arial" panose="020B0604020202020204" pitchFamily="34" charset="0"/>
                <a:cs typeface="Arial" panose="020B0604020202020204" pitchFamily="34" charset="0"/>
              </a:rPr>
              <a:t>:</a:t>
            </a:r>
            <a:endParaRPr lang="en-US" b="1"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dirty="0" err="1" smtClean="0">
                <a:latin typeface="Arial" panose="020B0604020202020204" pitchFamily="34" charset="0"/>
                <a:cs typeface="Arial" panose="020B0604020202020204" pitchFamily="34" charset="0"/>
              </a:rPr>
              <a:t>Sản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phẩm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đáp</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ứng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được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tương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đối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yêu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cầu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điều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khiển</a:t>
            </a:r>
            <a:endParaRPr lang="en-US" dirty="0" smtClean="0">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dirty="0" err="1" smtClean="0">
                <a:latin typeface="Arial" panose="020B0604020202020204" pitchFamily="34" charset="0"/>
                <a:cs typeface="Arial" panose="020B0604020202020204" pitchFamily="34" charset="0"/>
              </a:rPr>
              <a:t>Sản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phẩm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có</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thể</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dễ</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dàng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triển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khai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trên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các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thiết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bị</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nhúng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chạy</a:t>
            </a:r>
            <a:r>
              <a:rPr lang="en-US" dirty="0" smtClean="0">
                <a:latin typeface="Arial" panose="020B0604020202020204" pitchFamily="34" charset="0"/>
                <a:cs typeface="Arial" panose="020B0604020202020204" pitchFamily="34" charset="0"/>
              </a:rPr>
              <a:t> HĐH Linux </a:t>
            </a:r>
            <a:r>
              <a:rPr lang="en-US" dirty="0" err="1" smtClean="0">
                <a:latin typeface="Arial" panose="020B0604020202020204" pitchFamily="34" charset="0"/>
                <a:cs typeface="Arial" panose="020B0604020202020204" pitchFamily="34" charset="0"/>
              </a:rPr>
              <a:t>một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cách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dễ</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dàng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ít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phụ</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thuộc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vào</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các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thư</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viện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hệ</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thống</a:t>
            </a:r>
            <a:endParaRPr lang="en-US" dirty="0">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dirty="0" err="1" smtClean="0">
                <a:latin typeface="Arial" panose="020B0604020202020204" pitchFamily="34" charset="0"/>
                <a:cs typeface="Arial" panose="020B0604020202020204" pitchFamily="34" charset="0"/>
              </a:rPr>
              <a:t>Khả</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năng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hoạt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động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khá</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ổn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định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trong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môi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trong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môi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trường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có</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mạng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dành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riêng</a:t>
            </a:r>
            <a:r>
              <a:rPr lang="en-US" dirty="0" smtClean="0">
                <a:latin typeface="Arial" panose="020B0604020202020204" pitchFamily="34" charset="0"/>
                <a:cs typeface="Arial" panose="020B0604020202020204" pitchFamily="34" charset="0"/>
              </a:rPr>
              <a:t> </a:t>
            </a:r>
          </a:p>
          <a:p>
            <a:pPr marL="285750" lvl="0" indent="-285750">
              <a:buFont typeface="Arial" panose="020B0604020202020204" pitchFamily="34" charset="0"/>
              <a:buChar char="•"/>
            </a:pPr>
            <a:r>
              <a:rPr lang="en-US" dirty="0" err="1" smtClean="0">
                <a:latin typeface="Arial" panose="020B0604020202020204" pitchFamily="34" charset="0"/>
                <a:cs typeface="Arial" panose="020B0604020202020204" pitchFamily="34" charset="0"/>
              </a:rPr>
              <a:t>Dễ</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dàng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triển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khai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mở</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rộng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cho</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nhiều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thiết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bị</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tương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tác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được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với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nhau</a:t>
            </a:r>
            <a:r>
              <a:rPr lang="en-US" dirty="0" smtClean="0">
                <a:latin typeface="Arial" panose="020B0604020202020204" pitchFamily="34" charset="0"/>
                <a:cs typeface="Arial" panose="020B0604020202020204" pitchFamily="34" charset="0"/>
              </a:rPr>
              <a:t> </a:t>
            </a:r>
          </a:p>
          <a:p>
            <a:pPr lvl="0"/>
            <a:r>
              <a:rPr lang="en-US" b="1" dirty="0" err="1" smtClean="0">
                <a:latin typeface="Arial" panose="020B0604020202020204" pitchFamily="34" charset="0"/>
                <a:cs typeface="Arial" panose="020B0604020202020204" pitchFamily="34" charset="0"/>
              </a:rPr>
              <a:t>Điểm</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chưa</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làm</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được</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và</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những</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hạn</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chế</a:t>
            </a:r>
            <a:endParaRPr lang="en-US" b="1" dirty="0" smtClean="0">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dirty="0" err="1" smtClean="0">
                <a:latin typeface="Arial" panose="020B0604020202020204" pitchFamily="34" charset="0"/>
                <a:cs typeface="Arial" panose="020B0604020202020204" pitchFamily="34" charset="0"/>
              </a:rPr>
              <a:t>Sản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phẩm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còn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chưa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hoạt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động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tốt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trong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những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thao</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tác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với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các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ứng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dụng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giải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trí</a:t>
            </a:r>
            <a:r>
              <a:rPr lang="en-US" dirty="0" smtClean="0">
                <a:latin typeface="Arial" panose="020B0604020202020204" pitchFamily="34" charset="0"/>
                <a:cs typeface="Arial" panose="020B0604020202020204" pitchFamily="34" charset="0"/>
              </a:rPr>
              <a:t> </a:t>
            </a:r>
          </a:p>
          <a:p>
            <a:pPr marL="285750" lvl="0" indent="-285750">
              <a:buFont typeface="Arial" panose="020B0604020202020204" pitchFamily="34" charset="0"/>
              <a:buChar char="•"/>
            </a:pPr>
            <a:r>
              <a:rPr lang="en-US" dirty="0" err="1" smtClean="0">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dạng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tương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tác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với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thiết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bị</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còn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hạn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chế</a:t>
            </a:r>
            <a:endParaRPr lang="en-US" dirty="0" smtClean="0">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dirty="0" err="1" smtClean="0">
                <a:latin typeface="Arial" panose="020B0604020202020204" pitchFamily="34" charset="0"/>
                <a:cs typeface="Arial" panose="020B0604020202020204" pitchFamily="34" charset="0"/>
              </a:rPr>
              <a:t>Thiết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kế</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còn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chưa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tối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ưu</a:t>
            </a:r>
            <a:r>
              <a:rPr lang="en-US" dirty="0" smtClean="0">
                <a:latin typeface="Arial" panose="020B0604020202020204" pitchFamily="34" charset="0"/>
                <a:cs typeface="Arial" panose="020B0604020202020204" pitchFamily="34" charset="0"/>
              </a:rPr>
              <a:t> ( </a:t>
            </a:r>
            <a:r>
              <a:rPr lang="en-US" dirty="0" err="1" smtClean="0">
                <a:latin typeface="Arial" panose="020B0604020202020204" pitchFamily="34" charset="0"/>
                <a:cs typeface="Arial" panose="020B0604020202020204" pitchFamily="34" charset="0"/>
              </a:rPr>
              <a:t>sử</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dụng</a:t>
            </a:r>
            <a:r>
              <a:rPr lang="en-US" dirty="0" smtClean="0">
                <a:latin typeface="Arial" panose="020B0604020202020204" pitchFamily="34" charset="0"/>
                <a:cs typeface="Arial" panose="020B0604020202020204" pitchFamily="34" charset="0"/>
              </a:rPr>
              <a:t> module </a:t>
            </a:r>
            <a:r>
              <a:rPr lang="en-US" dirty="0" err="1" smtClean="0">
                <a:latin typeface="Arial" panose="020B0604020202020204" pitchFamily="34" charset="0"/>
                <a:cs typeface="Arial" panose="020B0604020202020204" pitchFamily="34" charset="0"/>
              </a:rPr>
              <a:t>và</a:t>
            </a:r>
            <a:r>
              <a:rPr lang="en-US" dirty="0" smtClean="0">
                <a:latin typeface="Arial" panose="020B0604020202020204" pitchFamily="34" charset="0"/>
                <a:cs typeface="Arial" panose="020B0604020202020204" pitchFamily="34" charset="0"/>
              </a:rPr>
              <a:t> kit )</a:t>
            </a:r>
          </a:p>
          <a:p>
            <a:pPr lvl="0"/>
            <a:endParaRPr lang="en-US" dirty="0">
              <a:latin typeface="Arial" panose="020B0604020202020204" pitchFamily="34" charset="0"/>
              <a:cs typeface="Arial" panose="020B0604020202020204" pitchFamily="34" charset="0"/>
            </a:endParaRPr>
          </a:p>
          <a:p>
            <a:r>
              <a:rPr lang="vi-VN" b="1" dirty="0">
                <a:latin typeface="Arial" panose="020B0604020202020204" pitchFamily="34" charset="0"/>
                <a:cs typeface="Arial" panose="020B0604020202020204" pitchFamily="34" charset="0"/>
              </a:rPr>
              <a:t>Hướng phát triển của đồ án:</a:t>
            </a:r>
            <a:endParaRPr lang="en-US" b="1" dirty="0">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vi-VN" dirty="0">
                <a:latin typeface="Arial" panose="020B0604020202020204" pitchFamily="34" charset="0"/>
                <a:cs typeface="Arial" panose="020B0604020202020204" pitchFamily="34" charset="0"/>
              </a:rPr>
              <a:t>Thiết kế mã nguồn ở tầng điều khiển thiết bị đểm đảm bảo tốc độ.</a:t>
            </a:r>
            <a:endParaRPr lang="en-US" dirty="0">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vi-VN" dirty="0">
                <a:latin typeface="Arial" panose="020B0604020202020204" pitchFamily="34" charset="0"/>
                <a:cs typeface="Arial" panose="020B0604020202020204" pitchFamily="34" charset="0"/>
              </a:rPr>
              <a:t>Thiết kế tối ưu phần cứng hơn thông qua việc thay đổi các module bằng dùng chíp nhằm giảm giá thành , tăng khả năng linh hoạt với kích thước nhỏ hơn.</a:t>
            </a:r>
            <a:endParaRPr lang="en-US" dirty="0">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vi-VN" dirty="0">
                <a:latin typeface="Arial" panose="020B0604020202020204" pitchFamily="34" charset="0"/>
                <a:cs typeface="Arial" panose="020B0604020202020204" pitchFamily="34" charset="0"/>
              </a:rPr>
              <a:t>Phát triển việc điều khiển với nhiều người dùng cùng tương tác.</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98825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0949" y="692330"/>
            <a:ext cx="6435633" cy="561703"/>
          </a:xfrm>
        </p:spPr>
        <p:txBody>
          <a:bodyPr>
            <a:noAutofit/>
          </a:bodyPr>
          <a:lstStyle/>
          <a:p>
            <a:pPr algn="ctr"/>
            <a:r>
              <a:rPr lang="en-US" sz="3600" dirty="0" err="1" smtClean="0">
                <a:latin typeface="Arial" panose="020B0604020202020204" pitchFamily="34" charset="0"/>
                <a:cs typeface="Arial" panose="020B0604020202020204" pitchFamily="34" charset="0"/>
              </a:rPr>
              <a:t>Nội</a:t>
            </a:r>
            <a:r>
              <a:rPr lang="en-US" sz="3600" dirty="0" smtClean="0">
                <a:latin typeface="Arial" panose="020B0604020202020204" pitchFamily="34" charset="0"/>
                <a:cs typeface="Arial" panose="020B0604020202020204" pitchFamily="34" charset="0"/>
              </a:rPr>
              <a:t> dung</a:t>
            </a:r>
            <a:endParaRPr lang="en-US" sz="36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524690" y="2060955"/>
            <a:ext cx="10273939" cy="3338359"/>
          </a:xfrm>
        </p:spPr>
        <p:txBody>
          <a:bodyPr>
            <a:noAutofit/>
          </a:bodyPr>
          <a:lstStyle/>
          <a:p>
            <a:pPr marL="457200" indent="-457200" algn="l">
              <a:buClrTx/>
              <a:buFont typeface="+mj-lt"/>
              <a:buAutoNum type="arabicPeriod"/>
            </a:pPr>
            <a:r>
              <a:rPr lang="en-US" sz="2300" b="1" dirty="0" err="1" smtClean="0">
                <a:solidFill>
                  <a:schemeClr val="tx1"/>
                </a:solidFill>
                <a:latin typeface="Arial" panose="020B0604020202020204" pitchFamily="34" charset="0"/>
                <a:cs typeface="Arial" panose="020B0604020202020204" pitchFamily="34" charset="0"/>
              </a:rPr>
              <a:t>Tổng</a:t>
            </a:r>
            <a:r>
              <a:rPr lang="en-US" sz="2300" b="1" dirty="0" smtClean="0">
                <a:solidFill>
                  <a:schemeClr val="tx1"/>
                </a:solidFill>
                <a:latin typeface="Arial" panose="020B0604020202020204" pitchFamily="34" charset="0"/>
                <a:cs typeface="Arial" panose="020B0604020202020204" pitchFamily="34" charset="0"/>
              </a:rPr>
              <a:t> </a:t>
            </a:r>
            <a:r>
              <a:rPr lang="en-US" sz="2300" b="1" dirty="0" err="1" smtClean="0">
                <a:solidFill>
                  <a:schemeClr val="tx1"/>
                </a:solidFill>
                <a:latin typeface="Arial" panose="020B0604020202020204" pitchFamily="34" charset="0"/>
                <a:cs typeface="Arial" panose="020B0604020202020204" pitchFamily="34" charset="0"/>
              </a:rPr>
              <a:t>quan</a:t>
            </a:r>
            <a:r>
              <a:rPr lang="en-US" sz="2300" b="1" dirty="0" smtClean="0">
                <a:solidFill>
                  <a:schemeClr val="tx1"/>
                </a:solidFill>
                <a:latin typeface="Arial" panose="020B0604020202020204" pitchFamily="34" charset="0"/>
                <a:cs typeface="Arial" panose="020B0604020202020204" pitchFamily="34" charset="0"/>
              </a:rPr>
              <a:t> </a:t>
            </a:r>
            <a:r>
              <a:rPr lang="en-US" sz="2300" b="1" dirty="0" err="1" smtClean="0">
                <a:solidFill>
                  <a:schemeClr val="tx1"/>
                </a:solidFill>
                <a:latin typeface="Arial" panose="020B0604020202020204" pitchFamily="34" charset="0"/>
                <a:cs typeface="Arial" panose="020B0604020202020204" pitchFamily="34" charset="0"/>
              </a:rPr>
              <a:t>về</a:t>
            </a:r>
            <a:r>
              <a:rPr lang="en-US" sz="2300" b="1" dirty="0" smtClean="0">
                <a:solidFill>
                  <a:schemeClr val="tx1"/>
                </a:solidFill>
                <a:latin typeface="Arial" panose="020B0604020202020204" pitchFamily="34" charset="0"/>
                <a:cs typeface="Arial" panose="020B0604020202020204" pitchFamily="34" charset="0"/>
              </a:rPr>
              <a:t> </a:t>
            </a:r>
            <a:r>
              <a:rPr lang="en-US" sz="2300" b="1" dirty="0" err="1" smtClean="0">
                <a:solidFill>
                  <a:schemeClr val="tx1"/>
                </a:solidFill>
                <a:latin typeface="Arial" panose="020B0604020202020204" pitchFamily="34" charset="0"/>
                <a:cs typeface="Arial" panose="020B0604020202020204" pitchFamily="34" charset="0"/>
              </a:rPr>
              <a:t>đề</a:t>
            </a:r>
            <a:r>
              <a:rPr lang="en-US" sz="2300" b="1" dirty="0" smtClean="0">
                <a:solidFill>
                  <a:schemeClr val="tx1"/>
                </a:solidFill>
                <a:latin typeface="Arial" panose="020B0604020202020204" pitchFamily="34" charset="0"/>
                <a:cs typeface="Arial" panose="020B0604020202020204" pitchFamily="34" charset="0"/>
              </a:rPr>
              <a:t> </a:t>
            </a:r>
            <a:r>
              <a:rPr lang="en-US" sz="2300" b="1" dirty="0" err="1" smtClean="0">
                <a:solidFill>
                  <a:schemeClr val="tx1"/>
                </a:solidFill>
                <a:latin typeface="Arial" panose="020B0604020202020204" pitchFamily="34" charset="0"/>
                <a:cs typeface="Arial" panose="020B0604020202020204" pitchFamily="34" charset="0"/>
              </a:rPr>
              <a:t>tài</a:t>
            </a:r>
            <a:r>
              <a:rPr lang="en-US" sz="2300" b="1" dirty="0" smtClean="0">
                <a:solidFill>
                  <a:schemeClr val="tx1"/>
                </a:solidFill>
                <a:latin typeface="Arial" panose="020B0604020202020204" pitchFamily="34" charset="0"/>
                <a:cs typeface="Arial" panose="020B0604020202020204" pitchFamily="34" charset="0"/>
              </a:rPr>
              <a:t> </a:t>
            </a:r>
            <a:r>
              <a:rPr lang="en-US" sz="2300" b="1" dirty="0" err="1" smtClean="0">
                <a:solidFill>
                  <a:schemeClr val="tx1"/>
                </a:solidFill>
                <a:latin typeface="Arial" panose="020B0604020202020204" pitchFamily="34" charset="0"/>
                <a:cs typeface="Arial" panose="020B0604020202020204" pitchFamily="34" charset="0"/>
              </a:rPr>
              <a:t>và</a:t>
            </a:r>
            <a:r>
              <a:rPr lang="en-US" sz="2300" b="1" dirty="0" smtClean="0">
                <a:solidFill>
                  <a:schemeClr val="tx1"/>
                </a:solidFill>
                <a:latin typeface="Arial" panose="020B0604020202020204" pitchFamily="34" charset="0"/>
                <a:cs typeface="Arial" panose="020B0604020202020204" pitchFamily="34" charset="0"/>
              </a:rPr>
              <a:t> </a:t>
            </a:r>
            <a:r>
              <a:rPr lang="en-US" sz="2300" b="1" dirty="0" err="1" smtClean="0">
                <a:solidFill>
                  <a:schemeClr val="tx1"/>
                </a:solidFill>
                <a:latin typeface="Arial" panose="020B0604020202020204" pitchFamily="34" charset="0"/>
                <a:cs typeface="Arial" panose="020B0604020202020204" pitchFamily="34" charset="0"/>
              </a:rPr>
              <a:t>cơ</a:t>
            </a:r>
            <a:r>
              <a:rPr lang="en-US" sz="2300" b="1" dirty="0" smtClean="0">
                <a:solidFill>
                  <a:schemeClr val="tx1"/>
                </a:solidFill>
                <a:latin typeface="Arial" panose="020B0604020202020204" pitchFamily="34" charset="0"/>
                <a:cs typeface="Arial" panose="020B0604020202020204" pitchFamily="34" charset="0"/>
              </a:rPr>
              <a:t> </a:t>
            </a:r>
            <a:r>
              <a:rPr lang="en-US" sz="2300" b="1" dirty="0" err="1" smtClean="0">
                <a:solidFill>
                  <a:schemeClr val="tx1"/>
                </a:solidFill>
                <a:latin typeface="Arial" panose="020B0604020202020204" pitchFamily="34" charset="0"/>
                <a:cs typeface="Arial" panose="020B0604020202020204" pitchFamily="34" charset="0"/>
              </a:rPr>
              <a:t>sở</a:t>
            </a:r>
            <a:r>
              <a:rPr lang="en-US" sz="2300" b="1" dirty="0" smtClean="0">
                <a:solidFill>
                  <a:schemeClr val="tx1"/>
                </a:solidFill>
                <a:latin typeface="Arial" panose="020B0604020202020204" pitchFamily="34" charset="0"/>
                <a:cs typeface="Arial" panose="020B0604020202020204" pitchFamily="34" charset="0"/>
              </a:rPr>
              <a:t> </a:t>
            </a:r>
            <a:r>
              <a:rPr lang="en-US" sz="2300" b="1" dirty="0" err="1" smtClean="0">
                <a:solidFill>
                  <a:schemeClr val="tx1"/>
                </a:solidFill>
                <a:latin typeface="Arial" panose="020B0604020202020204" pitchFamily="34" charset="0"/>
                <a:cs typeface="Arial" panose="020B0604020202020204" pitchFamily="34" charset="0"/>
              </a:rPr>
              <a:t>lý</a:t>
            </a:r>
            <a:r>
              <a:rPr lang="en-US" sz="2300" b="1" dirty="0" smtClean="0">
                <a:solidFill>
                  <a:schemeClr val="tx1"/>
                </a:solidFill>
                <a:latin typeface="Arial" panose="020B0604020202020204" pitchFamily="34" charset="0"/>
                <a:cs typeface="Arial" panose="020B0604020202020204" pitchFamily="34" charset="0"/>
              </a:rPr>
              <a:t> </a:t>
            </a:r>
            <a:r>
              <a:rPr lang="en-US" sz="2300" b="1" dirty="0" err="1" smtClean="0">
                <a:solidFill>
                  <a:schemeClr val="tx1"/>
                </a:solidFill>
                <a:latin typeface="Arial" panose="020B0604020202020204" pitchFamily="34" charset="0"/>
                <a:cs typeface="Arial" panose="020B0604020202020204" pitchFamily="34" charset="0"/>
              </a:rPr>
              <a:t>thuyết</a:t>
            </a:r>
            <a:endParaRPr lang="en-US" sz="2300" b="1" dirty="0" smtClean="0">
              <a:solidFill>
                <a:schemeClr val="tx1"/>
              </a:solidFill>
              <a:latin typeface="Arial" panose="020B0604020202020204" pitchFamily="34" charset="0"/>
              <a:cs typeface="Arial" panose="020B0604020202020204" pitchFamily="34" charset="0"/>
            </a:endParaRPr>
          </a:p>
          <a:p>
            <a:pPr marL="457200" indent="-457200" algn="l">
              <a:buClrTx/>
              <a:buFont typeface="+mj-lt"/>
              <a:buAutoNum type="arabicPeriod"/>
            </a:pPr>
            <a:endParaRPr lang="en-US" sz="2300" b="1" dirty="0" smtClean="0">
              <a:solidFill>
                <a:schemeClr val="tx1"/>
              </a:solidFill>
              <a:latin typeface="Arial" panose="020B0604020202020204" pitchFamily="34" charset="0"/>
              <a:cs typeface="Arial" panose="020B0604020202020204" pitchFamily="34" charset="0"/>
            </a:endParaRPr>
          </a:p>
          <a:p>
            <a:pPr marL="457200" indent="-457200" algn="l">
              <a:buClrTx/>
              <a:buFont typeface="+mj-lt"/>
              <a:buAutoNum type="arabicPeriod"/>
            </a:pPr>
            <a:r>
              <a:rPr lang="en-US" sz="2300" b="1" dirty="0" err="1">
                <a:solidFill>
                  <a:schemeClr val="tx1"/>
                </a:solidFill>
                <a:latin typeface="Arial" panose="020B0604020202020204" pitchFamily="34" charset="0"/>
                <a:cs typeface="Arial" panose="020B0604020202020204" pitchFamily="34" charset="0"/>
              </a:rPr>
              <a:t>Phân</a:t>
            </a:r>
            <a:r>
              <a:rPr lang="en-US" sz="2300" b="1" dirty="0">
                <a:solidFill>
                  <a:schemeClr val="tx1"/>
                </a:solidFill>
                <a:latin typeface="Arial" panose="020B0604020202020204" pitchFamily="34" charset="0"/>
                <a:cs typeface="Arial" panose="020B0604020202020204" pitchFamily="34" charset="0"/>
              </a:rPr>
              <a:t> </a:t>
            </a:r>
            <a:r>
              <a:rPr lang="en-US" sz="2300" b="1" dirty="0" smtClean="0">
                <a:solidFill>
                  <a:schemeClr val="tx1"/>
                </a:solidFill>
                <a:latin typeface="Arial" panose="020B0604020202020204" pitchFamily="34" charset="0"/>
                <a:cs typeface="Arial" panose="020B0604020202020204" pitchFamily="34" charset="0"/>
              </a:rPr>
              <a:t>tích </a:t>
            </a:r>
            <a:r>
              <a:rPr lang="en-US" sz="2300" b="1" dirty="0" err="1" smtClean="0">
                <a:solidFill>
                  <a:schemeClr val="tx1"/>
                </a:solidFill>
                <a:latin typeface="Arial" panose="020B0604020202020204" pitchFamily="34" charset="0"/>
                <a:cs typeface="Arial" panose="020B0604020202020204" pitchFamily="34" charset="0"/>
              </a:rPr>
              <a:t>và</a:t>
            </a:r>
            <a:r>
              <a:rPr lang="en-US" sz="2300" b="1" dirty="0" smtClean="0">
                <a:solidFill>
                  <a:schemeClr val="tx1"/>
                </a:solidFill>
                <a:latin typeface="Arial" panose="020B0604020202020204" pitchFamily="34" charset="0"/>
                <a:cs typeface="Arial" panose="020B0604020202020204" pitchFamily="34" charset="0"/>
              </a:rPr>
              <a:t> </a:t>
            </a:r>
            <a:r>
              <a:rPr lang="en-US" sz="2300" b="1" dirty="0" err="1" smtClean="0">
                <a:solidFill>
                  <a:schemeClr val="tx1"/>
                </a:solidFill>
                <a:latin typeface="Arial" panose="020B0604020202020204" pitchFamily="34" charset="0"/>
                <a:cs typeface="Arial" panose="020B0604020202020204" pitchFamily="34" charset="0"/>
              </a:rPr>
              <a:t>trình</a:t>
            </a:r>
            <a:r>
              <a:rPr lang="en-US" sz="2300" b="1" dirty="0" smtClean="0">
                <a:solidFill>
                  <a:schemeClr val="tx1"/>
                </a:solidFill>
                <a:latin typeface="Arial" panose="020B0604020202020204" pitchFamily="34" charset="0"/>
                <a:cs typeface="Arial" panose="020B0604020202020204" pitchFamily="34" charset="0"/>
              </a:rPr>
              <a:t> </a:t>
            </a:r>
            <a:r>
              <a:rPr lang="en-US" sz="2300" b="1" dirty="0" err="1" smtClean="0">
                <a:solidFill>
                  <a:schemeClr val="tx1"/>
                </a:solidFill>
                <a:latin typeface="Arial" panose="020B0604020202020204" pitchFamily="34" charset="0"/>
                <a:cs typeface="Arial" panose="020B0604020202020204" pitchFamily="34" charset="0"/>
              </a:rPr>
              <a:t>bày</a:t>
            </a:r>
            <a:r>
              <a:rPr lang="en-US" sz="2300" b="1" dirty="0" smtClean="0">
                <a:solidFill>
                  <a:schemeClr val="tx1"/>
                </a:solidFill>
                <a:latin typeface="Arial" panose="020B0604020202020204" pitchFamily="34" charset="0"/>
                <a:cs typeface="Arial" panose="020B0604020202020204" pitchFamily="34" charset="0"/>
              </a:rPr>
              <a:t> </a:t>
            </a:r>
            <a:r>
              <a:rPr lang="en-US" sz="2300" b="1" dirty="0" err="1" smtClean="0">
                <a:solidFill>
                  <a:schemeClr val="tx1"/>
                </a:solidFill>
                <a:latin typeface="Arial" panose="020B0604020202020204" pitchFamily="34" charset="0"/>
                <a:cs typeface="Arial" panose="020B0604020202020204" pitchFamily="34" charset="0"/>
              </a:rPr>
              <a:t>cách</a:t>
            </a:r>
            <a:r>
              <a:rPr lang="en-US" sz="2300" b="1" dirty="0" smtClean="0">
                <a:solidFill>
                  <a:schemeClr val="tx1"/>
                </a:solidFill>
                <a:latin typeface="Arial" panose="020B0604020202020204" pitchFamily="34" charset="0"/>
                <a:cs typeface="Arial" panose="020B0604020202020204" pitchFamily="34" charset="0"/>
              </a:rPr>
              <a:t> </a:t>
            </a:r>
            <a:r>
              <a:rPr lang="en-US" sz="2300" b="1" dirty="0" err="1" smtClean="0">
                <a:solidFill>
                  <a:schemeClr val="tx1"/>
                </a:solidFill>
                <a:latin typeface="Arial" panose="020B0604020202020204" pitchFamily="34" charset="0"/>
                <a:cs typeface="Arial" panose="020B0604020202020204" pitchFamily="34" charset="0"/>
              </a:rPr>
              <a:t>triển</a:t>
            </a:r>
            <a:r>
              <a:rPr lang="en-US" sz="2300" b="1" dirty="0" smtClean="0">
                <a:solidFill>
                  <a:schemeClr val="tx1"/>
                </a:solidFill>
                <a:latin typeface="Arial" panose="020B0604020202020204" pitchFamily="34" charset="0"/>
                <a:cs typeface="Arial" panose="020B0604020202020204" pitchFamily="34" charset="0"/>
              </a:rPr>
              <a:t> </a:t>
            </a:r>
            <a:r>
              <a:rPr lang="en-US" sz="2300" b="1" dirty="0" err="1" smtClean="0">
                <a:solidFill>
                  <a:schemeClr val="tx1"/>
                </a:solidFill>
                <a:latin typeface="Arial" panose="020B0604020202020204" pitchFamily="34" charset="0"/>
                <a:cs typeface="Arial" panose="020B0604020202020204" pitchFamily="34" charset="0"/>
              </a:rPr>
              <a:t>khai</a:t>
            </a:r>
            <a:r>
              <a:rPr lang="en-US" sz="2300" b="1" dirty="0" smtClean="0">
                <a:solidFill>
                  <a:schemeClr val="tx1"/>
                </a:solidFill>
                <a:latin typeface="Arial" panose="020B0604020202020204" pitchFamily="34" charset="0"/>
                <a:cs typeface="Arial" panose="020B0604020202020204" pitchFamily="34" charset="0"/>
              </a:rPr>
              <a:t> </a:t>
            </a:r>
            <a:r>
              <a:rPr lang="en-US" sz="2300" b="1" dirty="0" err="1">
                <a:solidFill>
                  <a:schemeClr val="tx1"/>
                </a:solidFill>
                <a:latin typeface="Arial" panose="020B0604020202020204" pitchFamily="34" charset="0"/>
                <a:cs typeface="Arial" panose="020B0604020202020204" pitchFamily="34" charset="0"/>
              </a:rPr>
              <a:t>các</a:t>
            </a:r>
            <a:r>
              <a:rPr lang="en-US" sz="2300" b="1" dirty="0">
                <a:solidFill>
                  <a:schemeClr val="tx1"/>
                </a:solidFill>
                <a:latin typeface="Arial" panose="020B0604020202020204" pitchFamily="34" charset="0"/>
                <a:cs typeface="Arial" panose="020B0604020202020204" pitchFamily="34" charset="0"/>
              </a:rPr>
              <a:t> </a:t>
            </a:r>
            <a:r>
              <a:rPr lang="en-US" sz="2300" b="1" dirty="0" err="1" smtClean="0">
                <a:solidFill>
                  <a:schemeClr val="tx1"/>
                </a:solidFill>
                <a:latin typeface="Arial" panose="020B0604020202020204" pitchFamily="34" charset="0"/>
                <a:cs typeface="Arial" panose="020B0604020202020204" pitchFamily="34" charset="0"/>
              </a:rPr>
              <a:t>phần</a:t>
            </a:r>
            <a:r>
              <a:rPr lang="en-US" sz="2300" b="1" dirty="0" smtClean="0">
                <a:solidFill>
                  <a:schemeClr val="tx1"/>
                </a:solidFill>
                <a:latin typeface="Arial" panose="020B0604020202020204" pitchFamily="34" charset="0"/>
                <a:cs typeface="Arial" panose="020B0604020202020204" pitchFamily="34" charset="0"/>
              </a:rPr>
              <a:t> </a:t>
            </a:r>
            <a:r>
              <a:rPr lang="en-US" sz="2300" b="1" dirty="0" err="1" smtClean="0">
                <a:solidFill>
                  <a:schemeClr val="tx1"/>
                </a:solidFill>
                <a:latin typeface="Arial" panose="020B0604020202020204" pitchFamily="34" charset="0"/>
                <a:cs typeface="Arial" panose="020B0604020202020204" pitchFamily="34" charset="0"/>
              </a:rPr>
              <a:t>đồ</a:t>
            </a:r>
            <a:r>
              <a:rPr lang="en-US" sz="2300" b="1" dirty="0" smtClean="0">
                <a:solidFill>
                  <a:schemeClr val="tx1"/>
                </a:solidFill>
                <a:latin typeface="Arial" panose="020B0604020202020204" pitchFamily="34" charset="0"/>
                <a:cs typeface="Arial" panose="020B0604020202020204" pitchFamily="34" charset="0"/>
              </a:rPr>
              <a:t> </a:t>
            </a:r>
            <a:r>
              <a:rPr lang="en-US" sz="2300" b="1" dirty="0" err="1">
                <a:solidFill>
                  <a:schemeClr val="tx1"/>
                </a:solidFill>
                <a:latin typeface="Arial" panose="020B0604020202020204" pitchFamily="34" charset="0"/>
                <a:cs typeface="Arial" panose="020B0604020202020204" pitchFamily="34" charset="0"/>
              </a:rPr>
              <a:t>án</a:t>
            </a:r>
            <a:r>
              <a:rPr lang="en-US" sz="2300" b="1" dirty="0">
                <a:solidFill>
                  <a:schemeClr val="tx1"/>
                </a:solidFill>
                <a:latin typeface="Arial" panose="020B0604020202020204" pitchFamily="34" charset="0"/>
                <a:cs typeface="Arial" panose="020B0604020202020204" pitchFamily="34" charset="0"/>
              </a:rPr>
              <a:t> </a:t>
            </a:r>
            <a:endParaRPr lang="en-US" sz="2300" b="1" dirty="0" smtClean="0">
              <a:solidFill>
                <a:schemeClr val="tx1"/>
              </a:solidFill>
              <a:latin typeface="Arial" panose="020B0604020202020204" pitchFamily="34" charset="0"/>
              <a:cs typeface="Arial" panose="020B0604020202020204" pitchFamily="34" charset="0"/>
            </a:endParaRPr>
          </a:p>
          <a:p>
            <a:pPr marL="457200" indent="-457200" algn="l">
              <a:buClrTx/>
              <a:buFont typeface="+mj-lt"/>
              <a:buAutoNum type="arabicPeriod"/>
            </a:pPr>
            <a:endParaRPr lang="en-US" sz="2300" b="1" dirty="0">
              <a:solidFill>
                <a:schemeClr val="tx1"/>
              </a:solidFill>
              <a:latin typeface="Arial" panose="020B0604020202020204" pitchFamily="34" charset="0"/>
              <a:cs typeface="Arial" panose="020B0604020202020204" pitchFamily="34" charset="0"/>
            </a:endParaRPr>
          </a:p>
          <a:p>
            <a:pPr marL="457200" indent="-457200" algn="l">
              <a:buClrTx/>
              <a:buFont typeface="+mj-lt"/>
              <a:buAutoNum type="arabicPeriod"/>
            </a:pPr>
            <a:r>
              <a:rPr lang="en-US" sz="2300" b="1" dirty="0" err="1" smtClean="0">
                <a:solidFill>
                  <a:schemeClr val="tx1"/>
                </a:solidFill>
                <a:latin typeface="Arial" panose="020B0604020202020204" pitchFamily="34" charset="0"/>
                <a:cs typeface="Arial" panose="020B0604020202020204" pitchFamily="34" charset="0"/>
              </a:rPr>
              <a:t>Kết</a:t>
            </a:r>
            <a:r>
              <a:rPr lang="en-US" sz="2300" b="1" dirty="0" smtClean="0">
                <a:solidFill>
                  <a:schemeClr val="tx1"/>
                </a:solidFill>
                <a:latin typeface="Arial" panose="020B0604020202020204" pitchFamily="34" charset="0"/>
                <a:cs typeface="Arial" panose="020B0604020202020204" pitchFamily="34" charset="0"/>
              </a:rPr>
              <a:t> </a:t>
            </a:r>
            <a:r>
              <a:rPr lang="en-US" sz="2300" b="1" dirty="0" err="1" smtClean="0">
                <a:solidFill>
                  <a:schemeClr val="tx1"/>
                </a:solidFill>
                <a:latin typeface="Arial" panose="020B0604020202020204" pitchFamily="34" charset="0"/>
                <a:cs typeface="Arial" panose="020B0604020202020204" pitchFamily="34" charset="0"/>
              </a:rPr>
              <a:t>luận</a:t>
            </a:r>
            <a:r>
              <a:rPr lang="en-US" sz="2300" b="1" dirty="0" smtClean="0">
                <a:solidFill>
                  <a:schemeClr val="tx1"/>
                </a:solidFill>
                <a:latin typeface="Arial" panose="020B0604020202020204" pitchFamily="34" charset="0"/>
                <a:cs typeface="Arial" panose="020B0604020202020204" pitchFamily="34" charset="0"/>
              </a:rPr>
              <a:t> &amp; </a:t>
            </a:r>
            <a:r>
              <a:rPr lang="en-US" sz="2300" b="1" dirty="0" err="1" smtClean="0">
                <a:solidFill>
                  <a:schemeClr val="tx1"/>
                </a:solidFill>
                <a:latin typeface="Arial" panose="020B0604020202020204" pitchFamily="34" charset="0"/>
                <a:cs typeface="Arial" panose="020B0604020202020204" pitchFamily="34" charset="0"/>
              </a:rPr>
              <a:t>Đề</a:t>
            </a:r>
            <a:r>
              <a:rPr lang="en-US" sz="2300" b="1" dirty="0" smtClean="0">
                <a:solidFill>
                  <a:schemeClr val="tx1"/>
                </a:solidFill>
                <a:latin typeface="Arial" panose="020B0604020202020204" pitchFamily="34" charset="0"/>
                <a:cs typeface="Arial" panose="020B0604020202020204" pitchFamily="34" charset="0"/>
              </a:rPr>
              <a:t> </a:t>
            </a:r>
            <a:r>
              <a:rPr lang="en-US" sz="2300" b="1" dirty="0" err="1" smtClean="0">
                <a:solidFill>
                  <a:schemeClr val="tx1"/>
                </a:solidFill>
                <a:latin typeface="Arial" panose="020B0604020202020204" pitchFamily="34" charset="0"/>
                <a:cs typeface="Arial" panose="020B0604020202020204" pitchFamily="34" charset="0"/>
              </a:rPr>
              <a:t>xuất</a:t>
            </a:r>
            <a:endParaRPr lang="en-US" sz="23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49752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HOA SL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216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335237" y="2625989"/>
            <a:ext cx="7118252" cy="1569660"/>
          </a:xfrm>
          <a:prstGeom prst="rect">
            <a:avLst/>
          </a:prstGeom>
          <a:noFill/>
        </p:spPr>
        <p:txBody>
          <a:bodyPr wrap="square" rtlCol="0">
            <a:spAutoFit/>
          </a:bodyPr>
          <a:lstStyle/>
          <a:p>
            <a:r>
              <a:rPr lang="en-US" sz="3200" dirty="0">
                <a:solidFill>
                  <a:schemeClr val="accent5">
                    <a:lumMod val="60000"/>
                    <a:lumOff val="40000"/>
                  </a:schemeClr>
                </a:solidFill>
                <a:latin typeface="Arial" panose="020B0604020202020204" pitchFamily="34" charset="0"/>
                <a:cs typeface="Arial" panose="020B0604020202020204" pitchFamily="34" charset="0"/>
              </a:rPr>
              <a:t>CẢM ƠN THẦY CÔ VÀ CÁC BẠN ĐÃ </a:t>
            </a:r>
          </a:p>
          <a:p>
            <a:r>
              <a:rPr lang="en-US" sz="3200" dirty="0">
                <a:solidFill>
                  <a:schemeClr val="accent5">
                    <a:lumMod val="60000"/>
                    <a:lumOff val="40000"/>
                  </a:schemeClr>
                </a:solidFill>
                <a:latin typeface="Arial" panose="020B0604020202020204" pitchFamily="34" charset="0"/>
                <a:cs typeface="Arial" panose="020B0604020202020204" pitchFamily="34" charset="0"/>
              </a:rPr>
              <a:t>CHÚ Ý LẮNG NGHE</a:t>
            </a:r>
          </a:p>
          <a:p>
            <a:endParaRPr lang="en-US" sz="3200" dirty="0"/>
          </a:p>
        </p:txBody>
      </p:sp>
    </p:spTree>
    <p:extLst>
      <p:ext uri="{BB962C8B-B14F-4D97-AF65-F5344CB8AC3E}">
        <p14:creationId xmlns:p14="http://schemas.microsoft.com/office/powerpoint/2010/main" val="34949756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6" y="2297845"/>
            <a:ext cx="10091057" cy="1154186"/>
          </a:xfrm>
        </p:spPr>
        <p:txBody>
          <a:bodyPr>
            <a:normAutofit/>
          </a:bodyPr>
          <a:lstStyle/>
          <a:p>
            <a:pPr algn="ctr"/>
            <a:r>
              <a:rPr lang="vi-VN" sz="3200" dirty="0" smtClean="0">
                <a:latin typeface="Arial" panose="020B0604020202020204" pitchFamily="34" charset="0"/>
                <a:cs typeface="Arial" panose="020B0604020202020204" pitchFamily="34" charset="0"/>
              </a:rPr>
              <a:t>Tổng </a:t>
            </a:r>
            <a:r>
              <a:rPr lang="vi-VN" sz="3200" dirty="0">
                <a:latin typeface="Arial" panose="020B0604020202020204" pitchFamily="34" charset="0"/>
                <a:cs typeface="Arial" panose="020B0604020202020204" pitchFamily="34" charset="0"/>
              </a:rPr>
              <a:t>quan về đề tài và cơ sở lý thuyết</a:t>
            </a:r>
            <a:br>
              <a:rPr lang="vi-VN" sz="3200" dirty="0">
                <a:latin typeface="Arial" panose="020B0604020202020204" pitchFamily="34" charset="0"/>
                <a:cs typeface="Arial" panose="020B0604020202020204" pitchFamily="34" charset="0"/>
              </a:rPr>
            </a:b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16942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09570"/>
          </a:xfrm>
        </p:spPr>
        <p:txBody>
          <a:bodyPr>
            <a:normAutofit/>
          </a:bodyPr>
          <a:lstStyle/>
          <a:p>
            <a:r>
              <a:rPr lang="en-US" sz="3200" dirty="0" err="1" smtClean="0">
                <a:latin typeface="Arial" panose="020B0604020202020204" pitchFamily="34" charset="0"/>
                <a:cs typeface="Arial" panose="020B0604020202020204" pitchFamily="34" charset="0"/>
              </a:rPr>
              <a:t>Tổng</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quan</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đề</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tài</a:t>
            </a:r>
            <a:r>
              <a:rPr lang="en-US" sz="3200" dirty="0" smtClean="0">
                <a:latin typeface="Arial" panose="020B0604020202020204" pitchFamily="34" charset="0"/>
                <a:cs typeface="Arial" panose="020B0604020202020204" pitchFamily="34" charset="0"/>
              </a:rPr>
              <a:t> – </a:t>
            </a:r>
            <a:r>
              <a:rPr lang="en-US" sz="3200" dirty="0" err="1" smtClean="0">
                <a:latin typeface="Arial" panose="020B0604020202020204" pitchFamily="34" charset="0"/>
                <a:cs typeface="Arial" panose="020B0604020202020204" pitchFamily="34" charset="0"/>
              </a:rPr>
              <a:t>Công</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nghệ</a:t>
            </a:r>
            <a:r>
              <a:rPr lang="en-US" sz="3200" dirty="0" smtClean="0">
                <a:latin typeface="Arial" panose="020B0604020202020204" pitchFamily="34" charset="0"/>
                <a:cs typeface="Arial" panose="020B0604020202020204" pitchFamily="34" charset="0"/>
              </a:rPr>
              <a:t> VR</a:t>
            </a:r>
            <a:endParaRPr lang="en-US" sz="32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199" y="1890938"/>
            <a:ext cx="9444789" cy="1477903"/>
          </a:xfrm>
        </p:spPr>
        <p:txBody>
          <a:bodyPr>
            <a:noAutofit/>
          </a:bodyPr>
          <a:lstStyle/>
          <a:p>
            <a:r>
              <a:rPr lang="en-US" sz="2400" dirty="0" err="1" smtClean="0">
                <a:solidFill>
                  <a:schemeClr val="tx1"/>
                </a:solidFill>
                <a:latin typeface="Arial" panose="020B0604020202020204" pitchFamily="34" charset="0"/>
                <a:cs typeface="Arial" panose="020B0604020202020204" pitchFamily="34" charset="0"/>
              </a:rPr>
              <a:t>Công</a:t>
            </a:r>
            <a:r>
              <a:rPr lang="en-US" sz="2400" dirty="0" smtClean="0">
                <a:solidFill>
                  <a:schemeClr val="tx1"/>
                </a:solidFill>
                <a:latin typeface="Arial" panose="020B0604020202020204" pitchFamily="34" charset="0"/>
                <a:cs typeface="Arial" panose="020B0604020202020204" pitchFamily="34" charset="0"/>
              </a:rPr>
              <a:t> </a:t>
            </a:r>
            <a:r>
              <a:rPr lang="en-US" sz="2400" dirty="0" err="1" smtClean="0">
                <a:solidFill>
                  <a:schemeClr val="tx1"/>
                </a:solidFill>
                <a:latin typeface="Arial" panose="020B0604020202020204" pitchFamily="34" charset="0"/>
                <a:cs typeface="Arial" panose="020B0604020202020204" pitchFamily="34" charset="0"/>
              </a:rPr>
              <a:t>nghệ</a:t>
            </a:r>
            <a:r>
              <a:rPr lang="en-US" sz="2400" dirty="0" smtClean="0">
                <a:solidFill>
                  <a:schemeClr val="tx1"/>
                </a:solidFill>
                <a:latin typeface="Arial" panose="020B0604020202020204" pitchFamily="34" charset="0"/>
                <a:cs typeface="Arial" panose="020B0604020202020204" pitchFamily="34" charset="0"/>
              </a:rPr>
              <a:t> VR </a:t>
            </a:r>
            <a:r>
              <a:rPr lang="en-US" sz="2400" dirty="0" smtClean="0">
                <a:solidFill>
                  <a:schemeClr val="tx1"/>
                </a:solidFill>
                <a:effectLst/>
                <a:latin typeface="Arial" panose="020B0604020202020204" pitchFamily="34" charset="0"/>
                <a:ea typeface="MS Mincho"/>
                <a:cs typeface="Arial" panose="020B0604020202020204" pitchFamily="34" charset="0"/>
              </a:rPr>
              <a:t> (Virtual Reality) hay </a:t>
            </a:r>
            <a:r>
              <a:rPr lang="en-US" sz="2400" dirty="0" err="1" smtClean="0">
                <a:solidFill>
                  <a:schemeClr val="tx1"/>
                </a:solidFill>
                <a:effectLst/>
                <a:latin typeface="Arial" panose="020B0604020202020204" pitchFamily="34" charset="0"/>
                <a:ea typeface="MS Mincho"/>
                <a:cs typeface="Arial" panose="020B0604020202020204" pitchFamily="34" charset="0"/>
              </a:rPr>
              <a:t>được</a:t>
            </a:r>
            <a:r>
              <a:rPr lang="en-US" sz="2400" dirty="0" smtClean="0">
                <a:solidFill>
                  <a:schemeClr val="tx1"/>
                </a:solidFill>
                <a:effectLst/>
                <a:latin typeface="Arial" panose="020B0604020202020204" pitchFamily="34" charset="0"/>
                <a:ea typeface="MS Mincho"/>
                <a:cs typeface="Arial" panose="020B0604020202020204" pitchFamily="34" charset="0"/>
              </a:rPr>
              <a:t> </a:t>
            </a:r>
            <a:r>
              <a:rPr lang="en-US" sz="2400" dirty="0" err="1" smtClean="0">
                <a:solidFill>
                  <a:schemeClr val="tx1"/>
                </a:solidFill>
                <a:effectLst/>
                <a:latin typeface="Arial" panose="020B0604020202020204" pitchFamily="34" charset="0"/>
                <a:ea typeface="MS Mincho"/>
                <a:cs typeface="Arial" panose="020B0604020202020204" pitchFamily="34" charset="0"/>
              </a:rPr>
              <a:t>gọi</a:t>
            </a:r>
            <a:r>
              <a:rPr lang="en-US" sz="2400" dirty="0" smtClean="0">
                <a:solidFill>
                  <a:schemeClr val="tx1"/>
                </a:solidFill>
                <a:effectLst/>
                <a:latin typeface="Arial" panose="020B0604020202020204" pitchFamily="34" charset="0"/>
                <a:ea typeface="MS Mincho"/>
                <a:cs typeface="Arial" panose="020B0604020202020204" pitchFamily="34" charset="0"/>
              </a:rPr>
              <a:t> </a:t>
            </a:r>
            <a:r>
              <a:rPr lang="en-US" sz="2400" dirty="0" err="1" smtClean="0">
                <a:solidFill>
                  <a:schemeClr val="tx1"/>
                </a:solidFill>
                <a:effectLst/>
                <a:latin typeface="Arial" panose="020B0604020202020204" pitchFamily="34" charset="0"/>
                <a:ea typeface="MS Mincho"/>
                <a:cs typeface="Arial" panose="020B0604020202020204" pitchFamily="34" charset="0"/>
              </a:rPr>
              <a:t>là</a:t>
            </a:r>
            <a:r>
              <a:rPr lang="en-US" sz="2400" dirty="0" smtClean="0">
                <a:solidFill>
                  <a:schemeClr val="tx1"/>
                </a:solidFill>
                <a:effectLst/>
                <a:latin typeface="Arial" panose="020B0604020202020204" pitchFamily="34" charset="0"/>
                <a:ea typeface="MS Mincho"/>
                <a:cs typeface="Arial" panose="020B0604020202020204" pitchFamily="34" charset="0"/>
              </a:rPr>
              <a:t> </a:t>
            </a:r>
            <a:r>
              <a:rPr lang="en-US" sz="2400" dirty="0" err="1" smtClean="0">
                <a:solidFill>
                  <a:schemeClr val="tx1"/>
                </a:solidFill>
                <a:effectLst/>
                <a:latin typeface="Arial" panose="020B0604020202020204" pitchFamily="34" charset="0"/>
                <a:ea typeface="MS Mincho"/>
                <a:cs typeface="Arial" panose="020B0604020202020204" pitchFamily="34" charset="0"/>
              </a:rPr>
              <a:t>Thực</a:t>
            </a:r>
            <a:r>
              <a:rPr lang="en-US" sz="2400" dirty="0" smtClean="0">
                <a:solidFill>
                  <a:schemeClr val="tx1"/>
                </a:solidFill>
                <a:effectLst/>
                <a:latin typeface="Arial" panose="020B0604020202020204" pitchFamily="34" charset="0"/>
                <a:ea typeface="MS Mincho"/>
                <a:cs typeface="Arial" panose="020B0604020202020204" pitchFamily="34" charset="0"/>
              </a:rPr>
              <a:t> </a:t>
            </a:r>
            <a:r>
              <a:rPr lang="en-US" sz="2400" dirty="0" err="1" smtClean="0">
                <a:solidFill>
                  <a:schemeClr val="tx1"/>
                </a:solidFill>
                <a:effectLst/>
                <a:latin typeface="Arial" panose="020B0604020202020204" pitchFamily="34" charset="0"/>
                <a:ea typeface="MS Mincho"/>
                <a:cs typeface="Arial" panose="020B0604020202020204" pitchFamily="34" charset="0"/>
              </a:rPr>
              <a:t>tế</a:t>
            </a:r>
            <a:r>
              <a:rPr lang="en-US" sz="2400" dirty="0" smtClean="0">
                <a:solidFill>
                  <a:schemeClr val="tx1"/>
                </a:solidFill>
                <a:effectLst/>
                <a:latin typeface="Arial" panose="020B0604020202020204" pitchFamily="34" charset="0"/>
                <a:ea typeface="MS Mincho"/>
                <a:cs typeface="Arial" panose="020B0604020202020204" pitchFamily="34" charset="0"/>
              </a:rPr>
              <a:t> </a:t>
            </a:r>
            <a:r>
              <a:rPr lang="en-US" sz="2400" dirty="0" err="1" smtClean="0">
                <a:solidFill>
                  <a:schemeClr val="tx1"/>
                </a:solidFill>
                <a:effectLst/>
                <a:latin typeface="Arial" panose="020B0604020202020204" pitchFamily="34" charset="0"/>
                <a:ea typeface="MS Mincho"/>
                <a:cs typeface="Arial" panose="020B0604020202020204" pitchFamily="34" charset="0"/>
              </a:rPr>
              <a:t>ảo</a:t>
            </a:r>
            <a:r>
              <a:rPr lang="en-US" sz="2400" dirty="0" smtClean="0">
                <a:solidFill>
                  <a:schemeClr val="tx1"/>
                </a:solidFill>
                <a:effectLst/>
                <a:latin typeface="Arial" panose="020B0604020202020204" pitchFamily="34" charset="0"/>
                <a:ea typeface="MS Mincho"/>
                <a:cs typeface="Arial" panose="020B0604020202020204" pitchFamily="34" charset="0"/>
              </a:rPr>
              <a:t>, </a:t>
            </a:r>
            <a:r>
              <a:rPr lang="en-US" sz="2400" dirty="0" err="1" smtClean="0">
                <a:solidFill>
                  <a:schemeClr val="tx1"/>
                </a:solidFill>
                <a:effectLst/>
                <a:latin typeface="Arial" panose="020B0604020202020204" pitchFamily="34" charset="0"/>
                <a:ea typeface="MS Mincho"/>
                <a:cs typeface="Arial" panose="020B0604020202020204" pitchFamily="34" charset="0"/>
              </a:rPr>
              <a:t>công</a:t>
            </a:r>
            <a:r>
              <a:rPr lang="en-US" sz="2400" dirty="0" smtClean="0">
                <a:solidFill>
                  <a:schemeClr val="tx1"/>
                </a:solidFill>
                <a:effectLst/>
                <a:latin typeface="Arial" panose="020B0604020202020204" pitchFamily="34" charset="0"/>
                <a:ea typeface="MS Mincho"/>
                <a:cs typeface="Arial" panose="020B0604020202020204" pitchFamily="34" charset="0"/>
              </a:rPr>
              <a:t> </a:t>
            </a:r>
            <a:r>
              <a:rPr lang="en-US" sz="2400" dirty="0" err="1" smtClean="0">
                <a:solidFill>
                  <a:schemeClr val="tx1"/>
                </a:solidFill>
                <a:effectLst/>
                <a:latin typeface="Arial" panose="020B0604020202020204" pitchFamily="34" charset="0"/>
                <a:ea typeface="MS Mincho"/>
                <a:cs typeface="Arial" panose="020B0604020202020204" pitchFamily="34" charset="0"/>
              </a:rPr>
              <a:t>nghệ</a:t>
            </a:r>
            <a:r>
              <a:rPr lang="en-US" sz="2400" dirty="0" smtClean="0">
                <a:solidFill>
                  <a:schemeClr val="tx1"/>
                </a:solidFill>
                <a:effectLst/>
                <a:latin typeface="Arial" panose="020B0604020202020204" pitchFamily="34" charset="0"/>
                <a:ea typeface="MS Mincho"/>
                <a:cs typeface="Arial" panose="020B0604020202020204" pitchFamily="34" charset="0"/>
              </a:rPr>
              <a:t> </a:t>
            </a:r>
            <a:r>
              <a:rPr lang="en-US" sz="2400" dirty="0" err="1" smtClean="0">
                <a:solidFill>
                  <a:schemeClr val="tx1"/>
                </a:solidFill>
                <a:effectLst/>
                <a:latin typeface="Arial" panose="020B0604020202020204" pitchFamily="34" charset="0"/>
                <a:ea typeface="MS Mincho"/>
                <a:cs typeface="Arial" panose="020B0604020202020204" pitchFamily="34" charset="0"/>
              </a:rPr>
              <a:t>này</a:t>
            </a:r>
            <a:r>
              <a:rPr lang="en-US" sz="2400" dirty="0" smtClean="0">
                <a:solidFill>
                  <a:schemeClr val="tx1"/>
                </a:solidFill>
                <a:effectLst/>
                <a:latin typeface="Arial" panose="020B0604020202020204" pitchFamily="34" charset="0"/>
                <a:ea typeface="MS Mincho"/>
                <a:cs typeface="Arial" panose="020B0604020202020204" pitchFamily="34" charset="0"/>
              </a:rPr>
              <a:t> </a:t>
            </a:r>
            <a:r>
              <a:rPr lang="en-US" sz="2400" dirty="0" err="1" smtClean="0">
                <a:solidFill>
                  <a:schemeClr val="tx1"/>
                </a:solidFill>
                <a:effectLst/>
                <a:latin typeface="Arial" panose="020B0604020202020204" pitchFamily="34" charset="0"/>
                <a:ea typeface="MS Mincho"/>
                <a:cs typeface="Arial" panose="020B0604020202020204" pitchFamily="34" charset="0"/>
              </a:rPr>
              <a:t>sẽ</a:t>
            </a:r>
            <a:r>
              <a:rPr lang="en-US" sz="2400" dirty="0" smtClean="0">
                <a:solidFill>
                  <a:schemeClr val="tx1"/>
                </a:solidFill>
                <a:effectLst/>
                <a:latin typeface="Arial" panose="020B0604020202020204" pitchFamily="34" charset="0"/>
                <a:ea typeface="MS Mincho"/>
                <a:cs typeface="Arial" panose="020B0604020202020204" pitchFamily="34" charset="0"/>
              </a:rPr>
              <a:t> </a:t>
            </a:r>
            <a:r>
              <a:rPr lang="en-US" sz="2400" dirty="0" err="1" smtClean="0">
                <a:solidFill>
                  <a:schemeClr val="tx1"/>
                </a:solidFill>
                <a:effectLst/>
                <a:latin typeface="Arial" panose="020B0604020202020204" pitchFamily="34" charset="0"/>
                <a:ea typeface="MS Mincho"/>
                <a:cs typeface="Arial" panose="020B0604020202020204" pitchFamily="34" charset="0"/>
              </a:rPr>
              <a:t>đưa</a:t>
            </a:r>
            <a:r>
              <a:rPr lang="en-US" sz="2400" dirty="0" smtClean="0">
                <a:solidFill>
                  <a:schemeClr val="tx1"/>
                </a:solidFill>
                <a:effectLst/>
                <a:latin typeface="Arial" panose="020B0604020202020204" pitchFamily="34" charset="0"/>
                <a:ea typeface="MS Mincho"/>
                <a:cs typeface="Arial" panose="020B0604020202020204" pitchFamily="34" charset="0"/>
              </a:rPr>
              <a:t> </a:t>
            </a:r>
            <a:r>
              <a:rPr lang="en-US" sz="2400" dirty="0" err="1" smtClean="0">
                <a:solidFill>
                  <a:schemeClr val="tx1"/>
                </a:solidFill>
                <a:effectLst/>
                <a:latin typeface="Arial" panose="020B0604020202020204" pitchFamily="34" charset="0"/>
                <a:ea typeface="MS Mincho"/>
                <a:cs typeface="Arial" panose="020B0604020202020204" pitchFamily="34" charset="0"/>
              </a:rPr>
              <a:t>bạn</a:t>
            </a:r>
            <a:r>
              <a:rPr lang="en-US" sz="2400" dirty="0" smtClean="0">
                <a:solidFill>
                  <a:schemeClr val="tx1"/>
                </a:solidFill>
                <a:effectLst/>
                <a:latin typeface="Arial" panose="020B0604020202020204" pitchFamily="34" charset="0"/>
                <a:ea typeface="MS Mincho"/>
                <a:cs typeface="Arial" panose="020B0604020202020204" pitchFamily="34" charset="0"/>
              </a:rPr>
              <a:t> </a:t>
            </a:r>
            <a:r>
              <a:rPr lang="en-US" sz="2400" dirty="0" err="1" smtClean="0">
                <a:solidFill>
                  <a:schemeClr val="tx1"/>
                </a:solidFill>
                <a:effectLst/>
                <a:latin typeface="Arial" panose="020B0604020202020204" pitchFamily="34" charset="0"/>
                <a:ea typeface="MS Mincho"/>
                <a:cs typeface="Arial" panose="020B0604020202020204" pitchFamily="34" charset="0"/>
              </a:rPr>
              <a:t>vào</a:t>
            </a:r>
            <a:r>
              <a:rPr lang="en-US" sz="2400" dirty="0" smtClean="0">
                <a:solidFill>
                  <a:schemeClr val="tx1"/>
                </a:solidFill>
                <a:effectLst/>
                <a:latin typeface="Arial" panose="020B0604020202020204" pitchFamily="34" charset="0"/>
                <a:ea typeface="MS Mincho"/>
                <a:cs typeface="Arial" panose="020B0604020202020204" pitchFamily="34" charset="0"/>
              </a:rPr>
              <a:t> </a:t>
            </a:r>
            <a:r>
              <a:rPr lang="en-US" sz="2400" dirty="0" err="1" smtClean="0">
                <a:solidFill>
                  <a:schemeClr val="tx1"/>
                </a:solidFill>
                <a:effectLst/>
                <a:latin typeface="Arial" panose="020B0604020202020204" pitchFamily="34" charset="0"/>
                <a:ea typeface="MS Mincho"/>
                <a:cs typeface="Arial" panose="020B0604020202020204" pitchFamily="34" charset="0"/>
              </a:rPr>
              <a:t>một</a:t>
            </a:r>
            <a:r>
              <a:rPr lang="en-US" sz="2400" dirty="0" smtClean="0">
                <a:solidFill>
                  <a:schemeClr val="tx1"/>
                </a:solidFill>
                <a:effectLst/>
                <a:latin typeface="Arial" panose="020B0604020202020204" pitchFamily="34" charset="0"/>
                <a:ea typeface="MS Mincho"/>
                <a:cs typeface="Arial" panose="020B0604020202020204" pitchFamily="34" charset="0"/>
              </a:rPr>
              <a:t> </a:t>
            </a:r>
            <a:r>
              <a:rPr lang="en-US" sz="2400" dirty="0" err="1" smtClean="0">
                <a:solidFill>
                  <a:schemeClr val="tx1"/>
                </a:solidFill>
                <a:effectLst/>
                <a:latin typeface="Arial" panose="020B0604020202020204" pitchFamily="34" charset="0"/>
                <a:ea typeface="MS Mincho"/>
                <a:cs typeface="Arial" panose="020B0604020202020204" pitchFamily="34" charset="0"/>
              </a:rPr>
              <a:t>thế</a:t>
            </a:r>
            <a:r>
              <a:rPr lang="en-US" sz="2400" dirty="0" smtClean="0">
                <a:solidFill>
                  <a:schemeClr val="tx1"/>
                </a:solidFill>
                <a:effectLst/>
                <a:latin typeface="Arial" panose="020B0604020202020204" pitchFamily="34" charset="0"/>
                <a:ea typeface="MS Mincho"/>
                <a:cs typeface="Arial" panose="020B0604020202020204" pitchFamily="34" charset="0"/>
              </a:rPr>
              <a:t> </a:t>
            </a:r>
            <a:r>
              <a:rPr lang="en-US" sz="2400" dirty="0" err="1" smtClean="0">
                <a:solidFill>
                  <a:schemeClr val="tx1"/>
                </a:solidFill>
                <a:effectLst/>
                <a:latin typeface="Arial" panose="020B0604020202020204" pitchFamily="34" charset="0"/>
                <a:ea typeface="MS Mincho"/>
                <a:cs typeface="Arial" panose="020B0604020202020204" pitchFamily="34" charset="0"/>
              </a:rPr>
              <a:t>giới</a:t>
            </a:r>
            <a:r>
              <a:rPr lang="en-US" sz="2400" dirty="0" smtClean="0">
                <a:solidFill>
                  <a:schemeClr val="tx1"/>
                </a:solidFill>
                <a:effectLst/>
                <a:latin typeface="Arial" panose="020B0604020202020204" pitchFamily="34" charset="0"/>
                <a:ea typeface="MS Mincho"/>
                <a:cs typeface="Arial" panose="020B0604020202020204" pitchFamily="34" charset="0"/>
              </a:rPr>
              <a:t> </a:t>
            </a:r>
            <a:r>
              <a:rPr lang="en-US" sz="2400" dirty="0" err="1" smtClean="0">
                <a:solidFill>
                  <a:schemeClr val="tx1"/>
                </a:solidFill>
                <a:effectLst/>
                <a:latin typeface="Arial" panose="020B0604020202020204" pitchFamily="34" charset="0"/>
                <a:ea typeface="MS Mincho"/>
                <a:cs typeface="Arial" panose="020B0604020202020204" pitchFamily="34" charset="0"/>
              </a:rPr>
              <a:t>hoàn</a:t>
            </a:r>
            <a:r>
              <a:rPr lang="en-US" sz="2400" dirty="0" smtClean="0">
                <a:solidFill>
                  <a:schemeClr val="tx1"/>
                </a:solidFill>
                <a:effectLst/>
                <a:latin typeface="Arial" panose="020B0604020202020204" pitchFamily="34" charset="0"/>
                <a:ea typeface="MS Mincho"/>
                <a:cs typeface="Arial" panose="020B0604020202020204" pitchFamily="34" charset="0"/>
              </a:rPr>
              <a:t> </a:t>
            </a:r>
            <a:r>
              <a:rPr lang="en-US" sz="2400" dirty="0" err="1" smtClean="0">
                <a:solidFill>
                  <a:schemeClr val="tx1"/>
                </a:solidFill>
                <a:effectLst/>
                <a:latin typeface="Arial" panose="020B0604020202020204" pitchFamily="34" charset="0"/>
                <a:ea typeface="MS Mincho"/>
                <a:cs typeface="Arial" panose="020B0604020202020204" pitchFamily="34" charset="0"/>
              </a:rPr>
              <a:t>toàn</a:t>
            </a:r>
            <a:r>
              <a:rPr lang="en-US" sz="2400" dirty="0" smtClean="0">
                <a:solidFill>
                  <a:schemeClr val="tx1"/>
                </a:solidFill>
                <a:effectLst/>
                <a:latin typeface="Arial" panose="020B0604020202020204" pitchFamily="34" charset="0"/>
                <a:ea typeface="MS Mincho"/>
                <a:cs typeface="Arial" panose="020B0604020202020204" pitchFamily="34" charset="0"/>
              </a:rPr>
              <a:t> </a:t>
            </a:r>
            <a:r>
              <a:rPr lang="en-US" sz="2400" dirty="0" err="1" smtClean="0">
                <a:solidFill>
                  <a:schemeClr val="tx1"/>
                </a:solidFill>
                <a:effectLst/>
                <a:latin typeface="Arial" panose="020B0604020202020204" pitchFamily="34" charset="0"/>
                <a:ea typeface="MS Mincho"/>
                <a:cs typeface="Arial" panose="020B0604020202020204" pitchFamily="34" charset="0"/>
              </a:rPr>
              <a:t>ảo</a:t>
            </a:r>
            <a:r>
              <a:rPr lang="en-US" sz="2400" dirty="0" smtClean="0">
                <a:solidFill>
                  <a:schemeClr val="tx1"/>
                </a:solidFill>
                <a:effectLst/>
                <a:latin typeface="Arial" panose="020B0604020202020204" pitchFamily="34" charset="0"/>
                <a:ea typeface="MS Mincho"/>
                <a:cs typeface="Arial" panose="020B0604020202020204" pitchFamily="34" charset="0"/>
              </a:rPr>
              <a:t> do </a:t>
            </a:r>
            <a:r>
              <a:rPr lang="en-US" sz="2400" dirty="0" err="1" smtClean="0">
                <a:solidFill>
                  <a:schemeClr val="tx1"/>
                </a:solidFill>
                <a:effectLst/>
                <a:latin typeface="Arial" panose="020B0604020202020204" pitchFamily="34" charset="0"/>
                <a:ea typeface="MS Mincho"/>
                <a:cs typeface="Arial" panose="020B0604020202020204" pitchFamily="34" charset="0"/>
              </a:rPr>
              <a:t>máy</a:t>
            </a:r>
            <a:r>
              <a:rPr lang="en-US" sz="2400" dirty="0" smtClean="0">
                <a:solidFill>
                  <a:schemeClr val="tx1"/>
                </a:solidFill>
                <a:effectLst/>
                <a:latin typeface="Arial" panose="020B0604020202020204" pitchFamily="34" charset="0"/>
                <a:ea typeface="MS Mincho"/>
                <a:cs typeface="Arial" panose="020B0604020202020204" pitchFamily="34" charset="0"/>
              </a:rPr>
              <a:t> </a:t>
            </a:r>
            <a:r>
              <a:rPr lang="en-US" sz="2400" dirty="0" err="1" smtClean="0">
                <a:solidFill>
                  <a:schemeClr val="tx1"/>
                </a:solidFill>
                <a:effectLst/>
                <a:latin typeface="Arial" panose="020B0604020202020204" pitchFamily="34" charset="0"/>
                <a:ea typeface="MS Mincho"/>
                <a:cs typeface="Arial" panose="020B0604020202020204" pitchFamily="34" charset="0"/>
              </a:rPr>
              <a:t>tính</a:t>
            </a:r>
            <a:r>
              <a:rPr lang="en-US" sz="2400" dirty="0" smtClean="0">
                <a:solidFill>
                  <a:schemeClr val="tx1"/>
                </a:solidFill>
                <a:effectLst/>
                <a:latin typeface="Arial" panose="020B0604020202020204" pitchFamily="34" charset="0"/>
                <a:ea typeface="MS Mincho"/>
                <a:cs typeface="Arial" panose="020B0604020202020204" pitchFamily="34" charset="0"/>
              </a:rPr>
              <a:t> </a:t>
            </a:r>
            <a:r>
              <a:rPr lang="en-US" sz="2400" dirty="0" err="1" smtClean="0">
                <a:solidFill>
                  <a:schemeClr val="tx1"/>
                </a:solidFill>
                <a:effectLst/>
                <a:latin typeface="Arial" panose="020B0604020202020204" pitchFamily="34" charset="0"/>
                <a:ea typeface="MS Mincho"/>
                <a:cs typeface="Arial" panose="020B0604020202020204" pitchFamily="34" charset="0"/>
              </a:rPr>
              <a:t>tạo</a:t>
            </a:r>
            <a:r>
              <a:rPr lang="en-US" sz="2400" dirty="0" smtClean="0">
                <a:solidFill>
                  <a:schemeClr val="tx1"/>
                </a:solidFill>
                <a:effectLst/>
                <a:latin typeface="Arial" panose="020B0604020202020204" pitchFamily="34" charset="0"/>
                <a:ea typeface="MS Mincho"/>
                <a:cs typeface="Arial" panose="020B0604020202020204" pitchFamily="34" charset="0"/>
              </a:rPr>
              <a:t> </a:t>
            </a:r>
            <a:r>
              <a:rPr lang="en-US" sz="2400" dirty="0" err="1" smtClean="0">
                <a:solidFill>
                  <a:schemeClr val="tx1"/>
                </a:solidFill>
                <a:effectLst/>
                <a:latin typeface="Arial" panose="020B0604020202020204" pitchFamily="34" charset="0"/>
                <a:ea typeface="MS Mincho"/>
                <a:cs typeface="Arial" panose="020B0604020202020204" pitchFamily="34" charset="0"/>
              </a:rPr>
              <a:t>ra</a:t>
            </a:r>
            <a:endParaRPr lang="en-US" sz="2400" dirty="0" smtClean="0">
              <a:solidFill>
                <a:schemeClr val="tx1"/>
              </a:solidFill>
              <a:effectLst/>
              <a:latin typeface="Arial" panose="020B0604020202020204" pitchFamily="34" charset="0"/>
              <a:ea typeface="MS Mincho"/>
              <a:cs typeface="Arial" panose="020B0604020202020204" pitchFamily="34" charset="0"/>
            </a:endParaRPr>
          </a:p>
        </p:txBody>
      </p:sp>
      <p:pic>
        <p:nvPicPr>
          <p:cNvPr id="4" name="Picture 3"/>
          <p:cNvPicPr/>
          <p:nvPr/>
        </p:nvPicPr>
        <p:blipFill>
          <a:blip r:embed="rId3"/>
          <a:stretch>
            <a:fillRect/>
          </a:stretch>
        </p:blipFill>
        <p:spPr>
          <a:xfrm>
            <a:off x="1360713" y="3819832"/>
            <a:ext cx="4007699" cy="2333431"/>
          </a:xfrm>
          <a:prstGeom prst="rect">
            <a:avLst/>
          </a:prstGeom>
        </p:spPr>
      </p:pic>
      <p:pic>
        <p:nvPicPr>
          <p:cNvPr id="5" name="Picture 4" descr="https://onetech.vn/frontend/img/service/vr/i-vr-class.png"/>
          <p:cNvPicPr/>
          <p:nvPr/>
        </p:nvPicPr>
        <p:blipFill>
          <a:blip r:embed="rId4">
            <a:extLst>
              <a:ext uri="{28A0092B-C50C-407E-A947-70E740481C1C}">
                <a14:useLocalDpi xmlns:a14="http://schemas.microsoft.com/office/drawing/2010/main" val="0"/>
              </a:ext>
            </a:extLst>
          </a:blip>
          <a:srcRect/>
          <a:stretch>
            <a:fillRect/>
          </a:stretch>
        </p:blipFill>
        <p:spPr bwMode="auto">
          <a:xfrm>
            <a:off x="6418966" y="3819832"/>
            <a:ext cx="2253085" cy="2333431"/>
          </a:xfrm>
          <a:prstGeom prst="rect">
            <a:avLst/>
          </a:prstGeom>
          <a:noFill/>
          <a:ln>
            <a:noFill/>
          </a:ln>
        </p:spPr>
      </p:pic>
    </p:spTree>
    <p:extLst>
      <p:ext uri="{BB962C8B-B14F-4D97-AF65-F5344CB8AC3E}">
        <p14:creationId xmlns:p14="http://schemas.microsoft.com/office/powerpoint/2010/main" val="32789257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623"/>
          </a:xfrm>
        </p:spPr>
        <p:txBody>
          <a:bodyPr>
            <a:normAutofit/>
          </a:bodyPr>
          <a:lstStyle/>
          <a:p>
            <a:r>
              <a:rPr lang="en-US" sz="3200" dirty="0" err="1" smtClean="0">
                <a:latin typeface="Arial" panose="020B0604020202020204" pitchFamily="34" charset="0"/>
                <a:cs typeface="Arial" panose="020B0604020202020204" pitchFamily="34" charset="0"/>
              </a:rPr>
              <a:t>Tổng</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quan</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đề</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tài</a:t>
            </a:r>
            <a:r>
              <a:rPr lang="en-US" sz="3200" dirty="0" smtClean="0">
                <a:latin typeface="Arial" panose="020B0604020202020204" pitchFamily="34" charset="0"/>
                <a:cs typeface="Arial" panose="020B0604020202020204" pitchFamily="34" charset="0"/>
              </a:rPr>
              <a:t> – </a:t>
            </a:r>
            <a:r>
              <a:rPr lang="en-US" sz="3200" dirty="0" err="1" smtClean="0">
                <a:latin typeface="Arial" panose="020B0604020202020204" pitchFamily="34" charset="0"/>
                <a:cs typeface="Arial" panose="020B0604020202020204" pitchFamily="34" charset="0"/>
              </a:rPr>
              <a:t>Công</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nghệ</a:t>
            </a:r>
            <a:r>
              <a:rPr lang="en-US" sz="3200" dirty="0" smtClean="0">
                <a:latin typeface="Arial" panose="020B0604020202020204" pitchFamily="34" charset="0"/>
                <a:cs typeface="Arial" panose="020B0604020202020204" pitchFamily="34" charset="0"/>
              </a:rPr>
              <a:t> VR</a:t>
            </a:r>
            <a:endParaRPr lang="en-US" sz="32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85271" y="1825625"/>
            <a:ext cx="6191299" cy="1788432"/>
          </a:xfrm>
        </p:spPr>
        <p:txBody>
          <a:bodyPr>
            <a:normAutofit/>
          </a:bodyPr>
          <a:lstStyle/>
          <a:p>
            <a:pPr marL="0" indent="0">
              <a:buNone/>
            </a:pPr>
            <a:r>
              <a:rPr lang="en-US" sz="2400" dirty="0" err="1" smtClean="0">
                <a:solidFill>
                  <a:schemeClr val="tx1"/>
                </a:solidFill>
                <a:latin typeface="Arial" panose="020B0604020202020204" pitchFamily="34" charset="0"/>
                <a:cs typeface="Arial" panose="020B0604020202020204" pitchFamily="34" charset="0"/>
              </a:rPr>
              <a:t>Một</a:t>
            </a:r>
            <a:r>
              <a:rPr lang="en-US" sz="2400" dirty="0" smtClean="0">
                <a:solidFill>
                  <a:schemeClr val="tx1"/>
                </a:solidFill>
                <a:latin typeface="Arial" panose="020B0604020202020204" pitchFamily="34" charset="0"/>
                <a:cs typeface="Arial" panose="020B0604020202020204" pitchFamily="34" charset="0"/>
              </a:rPr>
              <a:t> </a:t>
            </a:r>
            <a:r>
              <a:rPr lang="en-US" sz="2400" dirty="0" err="1" smtClean="0">
                <a:solidFill>
                  <a:schemeClr val="tx1"/>
                </a:solidFill>
                <a:latin typeface="Arial" panose="020B0604020202020204" pitchFamily="34" charset="0"/>
                <a:cs typeface="Arial" panose="020B0604020202020204" pitchFamily="34" charset="0"/>
              </a:rPr>
              <a:t>thiết</a:t>
            </a:r>
            <a:r>
              <a:rPr lang="en-US" sz="2400" dirty="0" smtClean="0">
                <a:solidFill>
                  <a:schemeClr val="tx1"/>
                </a:solidFill>
                <a:latin typeface="Arial" panose="020B0604020202020204" pitchFamily="34" charset="0"/>
                <a:cs typeface="Arial" panose="020B0604020202020204" pitchFamily="34" charset="0"/>
              </a:rPr>
              <a:t> </a:t>
            </a:r>
            <a:r>
              <a:rPr lang="en-US" sz="2400" dirty="0" err="1" smtClean="0">
                <a:solidFill>
                  <a:schemeClr val="tx1"/>
                </a:solidFill>
                <a:latin typeface="Arial" panose="020B0604020202020204" pitchFamily="34" charset="0"/>
                <a:cs typeface="Arial" panose="020B0604020202020204" pitchFamily="34" charset="0"/>
              </a:rPr>
              <a:t>bị</a:t>
            </a:r>
            <a:r>
              <a:rPr lang="en-US" sz="2400" dirty="0">
                <a:solidFill>
                  <a:schemeClr val="tx1"/>
                </a:solidFill>
                <a:latin typeface="Arial" panose="020B0604020202020204" pitchFamily="34" charset="0"/>
                <a:cs typeface="Arial" panose="020B0604020202020204" pitchFamily="34" charset="0"/>
              </a:rPr>
              <a:t> </a:t>
            </a:r>
            <a:r>
              <a:rPr lang="en-US" sz="2400" dirty="0" smtClean="0">
                <a:solidFill>
                  <a:schemeClr val="tx1"/>
                </a:solidFill>
                <a:latin typeface="Arial" panose="020B0604020202020204" pitchFamily="34" charset="0"/>
                <a:cs typeface="Arial" panose="020B0604020202020204" pitchFamily="34" charset="0"/>
              </a:rPr>
              <a:t>VR </a:t>
            </a:r>
            <a:r>
              <a:rPr lang="en-US" sz="2400" dirty="0" err="1" smtClean="0">
                <a:solidFill>
                  <a:schemeClr val="tx1"/>
                </a:solidFill>
                <a:latin typeface="Arial" panose="020B0604020202020204" pitchFamily="34" charset="0"/>
                <a:cs typeface="Arial" panose="020B0604020202020204" pitchFamily="34" charset="0"/>
              </a:rPr>
              <a:t>sẽ</a:t>
            </a:r>
            <a:r>
              <a:rPr lang="en-US" sz="2400" dirty="0" smtClean="0">
                <a:solidFill>
                  <a:schemeClr val="tx1"/>
                </a:solidFill>
                <a:latin typeface="Arial" panose="020B0604020202020204" pitchFamily="34" charset="0"/>
                <a:cs typeface="Arial" panose="020B0604020202020204" pitchFamily="34" charset="0"/>
              </a:rPr>
              <a:t> </a:t>
            </a:r>
            <a:r>
              <a:rPr lang="en-US" sz="2400" dirty="0" err="1" smtClean="0">
                <a:solidFill>
                  <a:schemeClr val="tx1"/>
                </a:solidFill>
                <a:latin typeface="Arial" panose="020B0604020202020204" pitchFamily="34" charset="0"/>
                <a:cs typeface="Arial" panose="020B0604020202020204" pitchFamily="34" charset="0"/>
              </a:rPr>
              <a:t>gồm</a:t>
            </a:r>
            <a:r>
              <a:rPr lang="en-US" sz="2400" dirty="0" smtClean="0">
                <a:solidFill>
                  <a:schemeClr val="tx1"/>
                </a:solidFill>
                <a:latin typeface="Arial" panose="020B0604020202020204" pitchFamily="34" charset="0"/>
                <a:cs typeface="Arial" panose="020B0604020202020204" pitchFamily="34" charset="0"/>
              </a:rPr>
              <a:t> 2 </a:t>
            </a:r>
            <a:r>
              <a:rPr lang="en-US" sz="2400" dirty="0" err="1" smtClean="0">
                <a:solidFill>
                  <a:schemeClr val="tx1"/>
                </a:solidFill>
                <a:latin typeface="Arial" panose="020B0604020202020204" pitchFamily="34" charset="0"/>
                <a:cs typeface="Arial" panose="020B0604020202020204" pitchFamily="34" charset="0"/>
              </a:rPr>
              <a:t>thành</a:t>
            </a:r>
            <a:r>
              <a:rPr lang="en-US" sz="2400" dirty="0" smtClean="0">
                <a:solidFill>
                  <a:schemeClr val="tx1"/>
                </a:solidFill>
                <a:latin typeface="Arial" panose="020B0604020202020204" pitchFamily="34" charset="0"/>
                <a:cs typeface="Arial" panose="020B0604020202020204" pitchFamily="34" charset="0"/>
              </a:rPr>
              <a:t> </a:t>
            </a:r>
            <a:r>
              <a:rPr lang="en-US" sz="2400" dirty="0" err="1" smtClean="0">
                <a:solidFill>
                  <a:schemeClr val="tx1"/>
                </a:solidFill>
                <a:latin typeface="Arial" panose="020B0604020202020204" pitchFamily="34" charset="0"/>
                <a:cs typeface="Arial" panose="020B0604020202020204" pitchFamily="34" charset="0"/>
              </a:rPr>
              <a:t>phần</a:t>
            </a:r>
            <a:r>
              <a:rPr lang="en-US" sz="2400" dirty="0" smtClean="0">
                <a:solidFill>
                  <a:schemeClr val="tx1"/>
                </a:solidFill>
                <a:latin typeface="Arial" panose="020B0604020202020204" pitchFamily="34" charset="0"/>
                <a:cs typeface="Arial" panose="020B0604020202020204" pitchFamily="34" charset="0"/>
              </a:rPr>
              <a:t> </a:t>
            </a:r>
            <a:r>
              <a:rPr lang="en-US" sz="2400" dirty="0" err="1" smtClean="0">
                <a:solidFill>
                  <a:schemeClr val="tx1"/>
                </a:solidFill>
                <a:latin typeface="Arial" panose="020B0604020202020204" pitchFamily="34" charset="0"/>
                <a:cs typeface="Arial" panose="020B0604020202020204" pitchFamily="34" charset="0"/>
              </a:rPr>
              <a:t>chính</a:t>
            </a:r>
            <a:r>
              <a:rPr lang="en-US" sz="2400" dirty="0" smtClean="0">
                <a:solidFill>
                  <a:schemeClr val="tx1"/>
                </a:solidFill>
                <a:latin typeface="Arial" panose="020B0604020202020204" pitchFamily="34" charset="0"/>
                <a:cs typeface="Arial" panose="020B0604020202020204" pitchFamily="34" charset="0"/>
              </a:rPr>
              <a:t> : </a:t>
            </a:r>
          </a:p>
          <a:p>
            <a:pPr lvl="1"/>
            <a:r>
              <a:rPr lang="en-US" sz="2000" dirty="0" err="1" smtClean="0">
                <a:solidFill>
                  <a:schemeClr val="tx1"/>
                </a:solidFill>
                <a:latin typeface="Arial" panose="020B0604020202020204" pitchFamily="34" charset="0"/>
                <a:cs typeface="Arial" panose="020B0604020202020204" pitchFamily="34" charset="0"/>
              </a:rPr>
              <a:t>Kính</a:t>
            </a:r>
            <a:r>
              <a:rPr lang="en-US" sz="2000" dirty="0" smtClean="0">
                <a:solidFill>
                  <a:schemeClr val="tx1"/>
                </a:solidFill>
                <a:latin typeface="Arial" panose="020B0604020202020204" pitchFamily="34" charset="0"/>
                <a:cs typeface="Arial" panose="020B0604020202020204" pitchFamily="34" charset="0"/>
              </a:rPr>
              <a:t> 3D </a:t>
            </a:r>
          </a:p>
          <a:p>
            <a:pPr lvl="1"/>
            <a:r>
              <a:rPr lang="en-US" sz="2000" dirty="0" err="1" smtClean="0">
                <a:solidFill>
                  <a:schemeClr val="tx1"/>
                </a:solidFill>
                <a:latin typeface="Arial" panose="020B0604020202020204" pitchFamily="34" charset="0"/>
                <a:cs typeface="Arial" panose="020B0604020202020204" pitchFamily="34" charset="0"/>
              </a:rPr>
              <a:t>Thiết</a:t>
            </a:r>
            <a:r>
              <a:rPr lang="en-US" sz="2000" dirty="0" smtClean="0">
                <a:solidFill>
                  <a:schemeClr val="tx1"/>
                </a:solidFill>
                <a:latin typeface="Arial" panose="020B0604020202020204" pitchFamily="34" charset="0"/>
                <a:cs typeface="Arial" panose="020B0604020202020204" pitchFamily="34" charset="0"/>
              </a:rPr>
              <a:t> </a:t>
            </a:r>
            <a:r>
              <a:rPr lang="en-US" sz="2000" dirty="0" err="1" smtClean="0">
                <a:solidFill>
                  <a:schemeClr val="tx1"/>
                </a:solidFill>
                <a:latin typeface="Arial" panose="020B0604020202020204" pitchFamily="34" charset="0"/>
                <a:cs typeface="Arial" panose="020B0604020202020204" pitchFamily="34" charset="0"/>
              </a:rPr>
              <a:t>bị</a:t>
            </a:r>
            <a:r>
              <a:rPr lang="en-US" sz="2000" dirty="0" smtClean="0">
                <a:solidFill>
                  <a:schemeClr val="tx1"/>
                </a:solidFill>
                <a:latin typeface="Arial" panose="020B0604020202020204" pitchFamily="34" charset="0"/>
                <a:cs typeface="Arial" panose="020B0604020202020204" pitchFamily="34" charset="0"/>
              </a:rPr>
              <a:t> </a:t>
            </a:r>
            <a:r>
              <a:rPr lang="en-US" sz="2000" dirty="0" err="1" smtClean="0">
                <a:solidFill>
                  <a:schemeClr val="tx1"/>
                </a:solidFill>
                <a:latin typeface="Arial" panose="020B0604020202020204" pitchFamily="34" charset="0"/>
                <a:cs typeface="Arial" panose="020B0604020202020204" pitchFamily="34" charset="0"/>
              </a:rPr>
              <a:t>tương</a:t>
            </a:r>
            <a:r>
              <a:rPr lang="en-US" sz="2000" dirty="0" smtClean="0">
                <a:solidFill>
                  <a:schemeClr val="tx1"/>
                </a:solidFill>
                <a:latin typeface="Arial" panose="020B0604020202020204" pitchFamily="34" charset="0"/>
                <a:cs typeface="Arial" panose="020B0604020202020204" pitchFamily="34" charset="0"/>
              </a:rPr>
              <a:t> </a:t>
            </a:r>
            <a:r>
              <a:rPr lang="en-US" sz="2000" dirty="0" err="1" smtClean="0">
                <a:solidFill>
                  <a:schemeClr val="tx1"/>
                </a:solidFill>
                <a:latin typeface="Arial" panose="020B0604020202020204" pitchFamily="34" charset="0"/>
                <a:cs typeface="Arial" panose="020B0604020202020204" pitchFamily="34" charset="0"/>
              </a:rPr>
              <a:t>tác</a:t>
            </a:r>
            <a:r>
              <a:rPr lang="en-US" sz="2000" dirty="0" smtClean="0">
                <a:solidFill>
                  <a:schemeClr val="tx1"/>
                </a:solidFill>
                <a:latin typeface="Arial" panose="020B0604020202020204" pitchFamily="34" charset="0"/>
                <a:cs typeface="Arial" panose="020B0604020202020204" pitchFamily="34" charset="0"/>
              </a:rPr>
              <a:t> </a:t>
            </a:r>
            <a:r>
              <a:rPr lang="en-US" sz="2000" dirty="0" err="1" smtClean="0">
                <a:solidFill>
                  <a:schemeClr val="tx1"/>
                </a:solidFill>
                <a:latin typeface="Arial" panose="020B0604020202020204" pitchFamily="34" charset="0"/>
                <a:cs typeface="Arial" panose="020B0604020202020204" pitchFamily="34" charset="0"/>
              </a:rPr>
              <a:t>ảo</a:t>
            </a:r>
            <a:r>
              <a:rPr lang="en-US" sz="2000" dirty="0" smtClean="0">
                <a:solidFill>
                  <a:schemeClr val="tx1"/>
                </a:solidFill>
                <a:latin typeface="Arial" panose="020B0604020202020204" pitchFamily="34" charset="0"/>
                <a:cs typeface="Arial" panose="020B0604020202020204" pitchFamily="34" charset="0"/>
              </a:rPr>
              <a:t> </a:t>
            </a: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6633242" y="1577385"/>
            <a:ext cx="5281520" cy="4553449"/>
          </a:xfrm>
          <a:prstGeom prst="rect">
            <a:avLst/>
          </a:prstGeom>
          <a:noFill/>
          <a:ln>
            <a:noFill/>
          </a:ln>
        </p:spPr>
      </p:pic>
    </p:spTree>
    <p:extLst>
      <p:ext uri="{BB962C8B-B14F-4D97-AF65-F5344CB8AC3E}">
        <p14:creationId xmlns:p14="http://schemas.microsoft.com/office/powerpoint/2010/main" val="40828094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989" y="477742"/>
            <a:ext cx="8596668" cy="764989"/>
          </a:xfrm>
        </p:spPr>
        <p:txBody>
          <a:bodyPr>
            <a:normAutofit/>
          </a:bodyPr>
          <a:lstStyle/>
          <a:p>
            <a:r>
              <a:rPr lang="en-US" sz="3200" dirty="0" err="1" smtClean="0">
                <a:latin typeface="Arial" panose="020B0604020202020204" pitchFamily="34" charset="0"/>
                <a:cs typeface="Arial" panose="020B0604020202020204" pitchFamily="34" charset="0"/>
              </a:rPr>
              <a:t>Tổng</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quan</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đề</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tài</a:t>
            </a:r>
            <a:r>
              <a:rPr lang="en-US" sz="3200" dirty="0" smtClean="0">
                <a:latin typeface="Arial" panose="020B0604020202020204" pitchFamily="34" charset="0"/>
                <a:cs typeface="Arial" panose="020B0604020202020204" pitchFamily="34" charset="0"/>
              </a:rPr>
              <a:t> – </a:t>
            </a:r>
            <a:r>
              <a:rPr lang="en-US" sz="3200" dirty="0" err="1" smtClean="0">
                <a:latin typeface="Arial" panose="020B0604020202020204" pitchFamily="34" charset="0"/>
                <a:cs typeface="Arial" panose="020B0604020202020204" pitchFamily="34" charset="0"/>
              </a:rPr>
              <a:t>Phạm</a:t>
            </a:r>
            <a:r>
              <a:rPr lang="en-US" sz="3200" dirty="0" smtClean="0">
                <a:latin typeface="Arial" panose="020B0604020202020204" pitchFamily="34" charset="0"/>
                <a:cs typeface="Arial" panose="020B0604020202020204" pitchFamily="34" charset="0"/>
              </a:rPr>
              <a:t> vi </a:t>
            </a:r>
            <a:r>
              <a:rPr lang="en-US" sz="3200" dirty="0" err="1" smtClean="0">
                <a:latin typeface="Arial" panose="020B0604020202020204" pitchFamily="34" charset="0"/>
                <a:cs typeface="Arial" panose="020B0604020202020204" pitchFamily="34" charset="0"/>
              </a:rPr>
              <a:t>đề</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tài</a:t>
            </a:r>
            <a:r>
              <a:rPr lang="en-US" sz="3200" dirty="0" smtClean="0">
                <a:latin typeface="Arial" panose="020B0604020202020204" pitchFamily="34" charset="0"/>
                <a:cs typeface="Arial" panose="020B0604020202020204" pitchFamily="34" charset="0"/>
              </a:rPr>
              <a:t> </a:t>
            </a:r>
            <a:endParaRPr lang="en-US" sz="3200" dirty="0">
              <a:latin typeface="Arial" panose="020B0604020202020204" pitchFamily="34" charset="0"/>
              <a:cs typeface="Arial" panose="020B0604020202020204" pitchFamily="34" charset="0"/>
            </a:endParaRPr>
          </a:p>
        </p:txBody>
      </p:sp>
      <p:pic>
        <p:nvPicPr>
          <p:cNvPr id="5" name="Picture 4" descr="HTC Controller: Picture 1 regular"/>
          <p:cNvPicPr/>
          <p:nvPr/>
        </p:nvPicPr>
        <p:blipFill>
          <a:blip r:embed="rId3">
            <a:extLst>
              <a:ext uri="{28A0092B-C50C-407E-A947-70E740481C1C}">
                <a14:useLocalDpi xmlns:a14="http://schemas.microsoft.com/office/drawing/2010/main" val="0"/>
              </a:ext>
            </a:extLst>
          </a:blip>
          <a:srcRect/>
          <a:stretch>
            <a:fillRect/>
          </a:stretch>
        </p:blipFill>
        <p:spPr bwMode="auto">
          <a:xfrm>
            <a:off x="1189734" y="1544336"/>
            <a:ext cx="1847034" cy="2039619"/>
          </a:xfrm>
          <a:prstGeom prst="rect">
            <a:avLst/>
          </a:prstGeom>
          <a:noFill/>
          <a:ln>
            <a:noFill/>
          </a:ln>
        </p:spPr>
      </p:pic>
      <p:pic>
        <p:nvPicPr>
          <p:cNvPr id="1026" name="Picture 2" descr="Image result for mou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3505" y="2345526"/>
            <a:ext cx="1250678" cy="8258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eyboar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1478" y="2315864"/>
            <a:ext cx="1123874" cy="9236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738235" y="2466047"/>
            <a:ext cx="425116" cy="584775"/>
          </a:xfrm>
          <a:prstGeom prst="rect">
            <a:avLst/>
          </a:prstGeom>
          <a:noFill/>
        </p:spPr>
        <p:txBody>
          <a:bodyPr wrap="none" rtlCol="0">
            <a:spAutoFit/>
          </a:bodyPr>
          <a:lstStyle/>
          <a:p>
            <a:r>
              <a:rPr lang="en-US" sz="3200" dirty="0" smtClean="0">
                <a:latin typeface="Arial" panose="020B0604020202020204" pitchFamily="34" charset="0"/>
                <a:cs typeface="Arial" panose="020B0604020202020204" pitchFamily="34" charset="0"/>
              </a:rPr>
              <a:t>=</a:t>
            </a:r>
            <a:endParaRPr lang="en-US" sz="3200" dirty="0">
              <a:latin typeface="Arial" panose="020B0604020202020204" pitchFamily="34" charset="0"/>
              <a:cs typeface="Arial" panose="020B0604020202020204" pitchFamily="34" charset="0"/>
            </a:endParaRPr>
          </a:p>
        </p:txBody>
      </p:sp>
      <p:sp>
        <p:nvSpPr>
          <p:cNvPr id="11" name="TextBox 10"/>
          <p:cNvSpPr txBox="1"/>
          <p:nvPr/>
        </p:nvSpPr>
        <p:spPr>
          <a:xfrm>
            <a:off x="3989005" y="2513999"/>
            <a:ext cx="425116" cy="584775"/>
          </a:xfrm>
          <a:prstGeom prst="rect">
            <a:avLst/>
          </a:prstGeom>
          <a:noFill/>
        </p:spPr>
        <p:txBody>
          <a:bodyPr wrap="none" rtlCol="0">
            <a:spAutoFit/>
          </a:bodyPr>
          <a:lstStyle/>
          <a:p>
            <a:r>
              <a:rPr lang="en-US" sz="3200" dirty="0" smtClean="0">
                <a:latin typeface="Arial" panose="020B0604020202020204" pitchFamily="34" charset="0"/>
                <a:cs typeface="Arial" panose="020B0604020202020204" pitchFamily="34" charset="0"/>
              </a:rPr>
              <a:t>+</a:t>
            </a:r>
            <a:endParaRPr lang="en-US" sz="3200" dirty="0">
              <a:latin typeface="Arial" panose="020B0604020202020204" pitchFamily="34" charset="0"/>
              <a:cs typeface="Arial" panose="020B0604020202020204" pitchFamily="34" charset="0"/>
            </a:endParaRPr>
          </a:p>
        </p:txBody>
      </p:sp>
      <p:sp>
        <p:nvSpPr>
          <p:cNvPr id="8" name="Left-Right Arrow 7"/>
          <p:cNvSpPr/>
          <p:nvPr/>
        </p:nvSpPr>
        <p:spPr>
          <a:xfrm>
            <a:off x="3633696" y="5126181"/>
            <a:ext cx="1270813" cy="4043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p:nvPr/>
        </p:nvPicPr>
        <p:blipFill>
          <a:blip r:embed="rId6" cstate="print">
            <a:extLst>
              <a:ext uri="{28A0092B-C50C-407E-A947-70E740481C1C}">
                <a14:useLocalDpi xmlns:a14="http://schemas.microsoft.com/office/drawing/2010/main" val="0"/>
              </a:ext>
            </a:extLst>
          </a:blip>
          <a:stretch>
            <a:fillRect/>
          </a:stretch>
        </p:blipFill>
        <p:spPr>
          <a:xfrm rot="5400000">
            <a:off x="1011932" y="4427925"/>
            <a:ext cx="2248784" cy="1800887"/>
          </a:xfrm>
          <a:prstGeom prst="rect">
            <a:avLst/>
          </a:prstGeom>
        </p:spPr>
      </p:pic>
      <p:pic>
        <p:nvPicPr>
          <p:cNvPr id="9" name="Picture 8"/>
          <p:cNvPicPr>
            <a:picLocks noChangeAspect="1"/>
          </p:cNvPicPr>
          <p:nvPr/>
        </p:nvPicPr>
        <p:blipFill>
          <a:blip r:embed="rId7"/>
          <a:stretch>
            <a:fillRect/>
          </a:stretch>
        </p:blipFill>
        <p:spPr>
          <a:xfrm>
            <a:off x="5340392" y="3681252"/>
            <a:ext cx="2976384" cy="2772122"/>
          </a:xfrm>
          <a:prstGeom prst="rect">
            <a:avLst/>
          </a:prstGeom>
        </p:spPr>
      </p:pic>
    </p:spTree>
    <p:extLst>
      <p:ext uri="{BB962C8B-B14F-4D97-AF65-F5344CB8AC3E}">
        <p14:creationId xmlns:p14="http://schemas.microsoft.com/office/powerpoint/2010/main" val="9626305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894" y="504825"/>
            <a:ext cx="9168117" cy="1320800"/>
          </a:xfrm>
        </p:spPr>
        <p:txBody>
          <a:bodyPr>
            <a:noAutofit/>
          </a:bodyPr>
          <a:lstStyle/>
          <a:p>
            <a:r>
              <a:rPr lang="en-US" sz="3200" dirty="0" err="1" smtClean="0">
                <a:latin typeface="Arial" panose="020B0604020202020204" pitchFamily="34" charset="0"/>
                <a:cs typeface="Arial" panose="020B0604020202020204" pitchFamily="34" charset="0"/>
              </a:rPr>
              <a:t>Cơ</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sở</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lý</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thuyết</a:t>
            </a:r>
            <a:r>
              <a:rPr lang="en-US" sz="3200" dirty="0" smtClean="0">
                <a:latin typeface="Arial" panose="020B0604020202020204" pitchFamily="34" charset="0"/>
                <a:cs typeface="Arial" panose="020B0604020202020204" pitchFamily="34" charset="0"/>
              </a:rPr>
              <a:t> – </a:t>
            </a:r>
            <a:r>
              <a:rPr lang="en-US" sz="3200" dirty="0" err="1" smtClean="0">
                <a:latin typeface="Arial" panose="020B0604020202020204" pitchFamily="34" charset="0"/>
                <a:cs typeface="Arial" panose="020B0604020202020204" pitchFamily="34" charset="0"/>
              </a:rPr>
              <a:t>Các</a:t>
            </a:r>
            <a:r>
              <a:rPr lang="en-US" sz="3200" dirty="0" smtClean="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thành</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phần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liên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thu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nhận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thông</a:t>
            </a:r>
            <a:r>
              <a:rPr lang="en-US" sz="3200" dirty="0">
                <a:latin typeface="Arial" panose="020B0604020202020204" pitchFamily="34" charset="0"/>
                <a:cs typeface="Arial" panose="020B0604020202020204" pitchFamily="34" charset="0"/>
              </a:rPr>
              <a:t> tin </a:t>
            </a:r>
            <a:r>
              <a:rPr lang="en-US" sz="3200" dirty="0" err="1">
                <a:latin typeface="Arial" panose="020B0604020202020204" pitchFamily="34" charset="0"/>
                <a:cs typeface="Arial" panose="020B0604020202020204" pitchFamily="34" charset="0"/>
              </a:rPr>
              <a:t>từ</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phần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cứng</a:t>
            </a:r>
            <a:r>
              <a:rPr lang="en-US" sz="3200" dirty="0">
                <a:latin typeface="Arial" panose="020B0604020202020204" pitchFamily="34" charset="0"/>
                <a:cs typeface="Arial" panose="020B0604020202020204" pitchFamily="34" charset="0"/>
              </a:rPr>
              <a:t/>
            </a:r>
            <a:br>
              <a:rPr lang="en-US" sz="3200" dirty="0">
                <a:latin typeface="Arial" panose="020B0604020202020204" pitchFamily="34" charset="0"/>
                <a:cs typeface="Arial" panose="020B0604020202020204" pitchFamily="34" charset="0"/>
              </a:rPr>
            </a:br>
            <a:endParaRPr lang="en-US" sz="3200" dirty="0">
              <a:latin typeface="Arial" panose="020B0604020202020204" pitchFamily="34" charset="0"/>
              <a:cs typeface="Arial" panose="020B0604020202020204" pitchFamily="34" charset="0"/>
            </a:endParaRPr>
          </a:p>
        </p:txBody>
      </p:sp>
      <p:pic>
        <p:nvPicPr>
          <p:cNvPr id="7" name="Picture 2" descr="Image result for arduin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4203" y="3265660"/>
            <a:ext cx="1758461" cy="17584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mpu605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315" y="3067490"/>
            <a:ext cx="1655802" cy="16558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joystick ban linh kie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4537" y="1962358"/>
            <a:ext cx="1296463" cy="9593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button ban linh ki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4985" y="5103744"/>
            <a:ext cx="1188461" cy="9602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esp3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11389" y="3406300"/>
            <a:ext cx="1477180" cy="147718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830761" y="5062434"/>
            <a:ext cx="1145346" cy="369332"/>
          </a:xfrm>
          <a:prstGeom prst="rect">
            <a:avLst/>
          </a:prstGeom>
          <a:noFill/>
        </p:spPr>
        <p:txBody>
          <a:bodyPr wrap="square" rtlCol="0">
            <a:spAutoFit/>
          </a:bodyPr>
          <a:lstStyle/>
          <a:p>
            <a:r>
              <a:rPr lang="en-US" dirty="0" smtClean="0"/>
              <a:t>Arduino</a:t>
            </a:r>
            <a:endParaRPr lang="en-US" dirty="0"/>
          </a:p>
        </p:txBody>
      </p:sp>
      <p:sp>
        <p:nvSpPr>
          <p:cNvPr id="20" name="TextBox 19"/>
          <p:cNvSpPr txBox="1"/>
          <p:nvPr/>
        </p:nvSpPr>
        <p:spPr>
          <a:xfrm>
            <a:off x="1099991" y="4580843"/>
            <a:ext cx="1145346" cy="369332"/>
          </a:xfrm>
          <a:prstGeom prst="rect">
            <a:avLst/>
          </a:prstGeom>
          <a:noFill/>
        </p:spPr>
        <p:txBody>
          <a:bodyPr wrap="square" rtlCol="0">
            <a:spAutoFit/>
          </a:bodyPr>
          <a:lstStyle/>
          <a:p>
            <a:r>
              <a:rPr lang="en-US" dirty="0" smtClean="0"/>
              <a:t>MPU6050</a:t>
            </a:r>
            <a:endParaRPr lang="en-US" dirty="0"/>
          </a:p>
        </p:txBody>
      </p:sp>
      <p:sp>
        <p:nvSpPr>
          <p:cNvPr id="21" name="TextBox 20"/>
          <p:cNvSpPr txBox="1"/>
          <p:nvPr/>
        </p:nvSpPr>
        <p:spPr>
          <a:xfrm>
            <a:off x="1208656" y="2896328"/>
            <a:ext cx="1145346" cy="369332"/>
          </a:xfrm>
          <a:prstGeom prst="rect">
            <a:avLst/>
          </a:prstGeom>
          <a:noFill/>
        </p:spPr>
        <p:txBody>
          <a:bodyPr wrap="square" rtlCol="0">
            <a:spAutoFit/>
          </a:bodyPr>
          <a:lstStyle/>
          <a:p>
            <a:r>
              <a:rPr lang="en-US" dirty="0" smtClean="0"/>
              <a:t>Joystick</a:t>
            </a:r>
            <a:endParaRPr lang="en-US" dirty="0"/>
          </a:p>
        </p:txBody>
      </p:sp>
      <p:sp>
        <p:nvSpPr>
          <p:cNvPr id="22" name="TextBox 21"/>
          <p:cNvSpPr txBox="1"/>
          <p:nvPr/>
        </p:nvSpPr>
        <p:spPr>
          <a:xfrm>
            <a:off x="984537" y="6042067"/>
            <a:ext cx="1412580" cy="369332"/>
          </a:xfrm>
          <a:prstGeom prst="rect">
            <a:avLst/>
          </a:prstGeom>
          <a:noFill/>
        </p:spPr>
        <p:txBody>
          <a:bodyPr wrap="square" rtlCol="0">
            <a:spAutoFit/>
          </a:bodyPr>
          <a:lstStyle/>
          <a:p>
            <a:r>
              <a:rPr lang="en-US" dirty="0" err="1" smtClean="0"/>
              <a:t>Phím</a:t>
            </a:r>
            <a:r>
              <a:rPr lang="en-US" dirty="0" smtClean="0"/>
              <a:t> </a:t>
            </a:r>
            <a:r>
              <a:rPr lang="en-US" dirty="0" err="1" smtClean="0"/>
              <a:t>nhấn</a:t>
            </a:r>
            <a:endParaRPr lang="en-US" dirty="0"/>
          </a:p>
        </p:txBody>
      </p:sp>
      <p:sp>
        <p:nvSpPr>
          <p:cNvPr id="23" name="TextBox 22"/>
          <p:cNvSpPr txBox="1"/>
          <p:nvPr/>
        </p:nvSpPr>
        <p:spPr>
          <a:xfrm>
            <a:off x="6510946" y="5062102"/>
            <a:ext cx="1412580" cy="369332"/>
          </a:xfrm>
          <a:prstGeom prst="rect">
            <a:avLst/>
          </a:prstGeom>
          <a:noFill/>
        </p:spPr>
        <p:txBody>
          <a:bodyPr wrap="square" rtlCol="0">
            <a:spAutoFit/>
          </a:bodyPr>
          <a:lstStyle/>
          <a:p>
            <a:r>
              <a:rPr lang="en-US" dirty="0" smtClean="0"/>
              <a:t>ESP32</a:t>
            </a:r>
            <a:endParaRPr lang="en-US" dirty="0"/>
          </a:p>
        </p:txBody>
      </p:sp>
    </p:spTree>
    <p:extLst>
      <p:ext uri="{BB962C8B-B14F-4D97-AF65-F5344CB8AC3E}">
        <p14:creationId xmlns:p14="http://schemas.microsoft.com/office/powerpoint/2010/main" val="41751873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359" y="504825"/>
            <a:ext cx="8596668" cy="1320800"/>
          </a:xfrm>
        </p:spPr>
        <p:txBody>
          <a:bodyPr>
            <a:normAutofit/>
          </a:bodyPr>
          <a:lstStyle/>
          <a:p>
            <a:r>
              <a:rPr lang="en-US" sz="3200" dirty="0" err="1" smtClean="0">
                <a:latin typeface="Arial" panose="020B0604020202020204" pitchFamily="34" charset="0"/>
                <a:cs typeface="Arial" panose="020B0604020202020204" pitchFamily="34" charset="0"/>
              </a:rPr>
              <a:t>Cơ</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sở</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lý</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thuyết</a:t>
            </a:r>
            <a:r>
              <a:rPr lang="en-US" sz="3200" dirty="0" smtClean="0">
                <a:latin typeface="Arial" panose="020B0604020202020204" pitchFamily="34" charset="0"/>
                <a:cs typeface="Arial" panose="020B0604020202020204" pitchFamily="34" charset="0"/>
              </a:rPr>
              <a:t> – </a:t>
            </a:r>
            <a:r>
              <a:rPr lang="en-US" sz="3200" dirty="0" err="1" smtClean="0">
                <a:latin typeface="Arial" panose="020B0604020202020204" pitchFamily="34" charset="0"/>
                <a:cs typeface="Arial" panose="020B0604020202020204" pitchFamily="34" charset="0"/>
              </a:rPr>
              <a:t>Kiến</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thức</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cơ</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bản</a:t>
            </a:r>
            <a:endParaRPr lang="en-US" sz="32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199" y="1578915"/>
            <a:ext cx="8723812" cy="473438"/>
          </a:xfrm>
        </p:spPr>
        <p:txBody>
          <a:bodyPr>
            <a:normAutofit/>
          </a:bodyPr>
          <a:lstStyle/>
          <a:p>
            <a:pPr marL="57150" indent="0">
              <a:buNone/>
            </a:pPr>
            <a:r>
              <a:rPr lang="en-US" sz="1600" dirty="0" err="1">
                <a:latin typeface="Arial" panose="020B0604020202020204" pitchFamily="34" charset="0"/>
                <a:cs typeface="Arial" panose="020B0604020202020204" pitchFamily="34" charset="0"/>
              </a:rPr>
              <a:t>Những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kiến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thức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cơ</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bản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về</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lường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quy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ước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trong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việc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đo</a:t>
            </a:r>
            <a:r>
              <a:rPr lang="en-US" sz="1600" dirty="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góc</a:t>
            </a:r>
            <a:endParaRPr lang="en-US" sz="1600" dirty="0" smtClean="0">
              <a:latin typeface="Arial" panose="020B0604020202020204" pitchFamily="34" charset="0"/>
              <a:cs typeface="Arial" panose="020B0604020202020204" pitchFamily="34" charset="0"/>
            </a:endParaRPr>
          </a:p>
          <a:p>
            <a:pPr marL="57150" indent="0">
              <a:buNone/>
            </a:pPr>
            <a:endParaRPr lang="en-US" sz="1600" dirty="0" smtClean="0">
              <a:solidFill>
                <a:schemeClr val="tx1"/>
              </a:solidFill>
              <a:latin typeface="Arial" panose="020B0604020202020204" pitchFamily="34" charset="0"/>
              <a:cs typeface="Arial" panose="020B0604020202020204" pitchFamily="34" charset="0"/>
            </a:endParaRPr>
          </a:p>
        </p:txBody>
      </p:sp>
      <p:pic>
        <p:nvPicPr>
          <p:cNvPr id="4" name="Picture 3" descr="Image result for pitch yaw roll"/>
          <p:cNvPicPr/>
          <p:nvPr/>
        </p:nvPicPr>
        <p:blipFill>
          <a:blip r:embed="rId3">
            <a:extLst>
              <a:ext uri="{28A0092B-C50C-407E-A947-70E740481C1C}">
                <a14:useLocalDpi xmlns:a14="http://schemas.microsoft.com/office/drawing/2010/main" val="0"/>
              </a:ext>
            </a:extLst>
          </a:blip>
          <a:srcRect/>
          <a:stretch>
            <a:fillRect/>
          </a:stretch>
        </p:blipFill>
        <p:spPr bwMode="auto">
          <a:xfrm>
            <a:off x="5529108" y="2053701"/>
            <a:ext cx="2857999" cy="2145484"/>
          </a:xfrm>
          <a:prstGeom prst="rect">
            <a:avLst/>
          </a:prstGeom>
          <a:noFill/>
          <a:ln>
            <a:noFill/>
          </a:ln>
        </p:spPr>
      </p:pic>
      <p:pic>
        <p:nvPicPr>
          <p:cNvPr id="5" name="Picture 4" descr="https://i1.wp.com/upload.wikimedia.org/wikipedia/commons/d/de/Diagonal_rotation.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283" y="2052353"/>
            <a:ext cx="2964270" cy="2424430"/>
          </a:xfrm>
          <a:prstGeom prst="rect">
            <a:avLst/>
          </a:prstGeom>
          <a:noFill/>
          <a:ln>
            <a:noFill/>
          </a:ln>
        </p:spPr>
      </p:pic>
      <mc:AlternateContent xmlns:mc="http://schemas.openxmlformats.org/markup-compatibility/2006" xmlns:a14="http://schemas.microsoft.com/office/drawing/2010/main">
        <mc:Choice Requires="a14">
          <p:sp>
            <p:nvSpPr>
              <p:cNvPr id="6" name="Rectangle 5"/>
              <p:cNvSpPr/>
              <p:nvPr/>
            </p:nvSpPr>
            <p:spPr>
              <a:xfrm>
                <a:off x="838199" y="4703511"/>
                <a:ext cx="8514807" cy="1643783"/>
              </a:xfrm>
              <a:prstGeom prst="rect">
                <a:avLst/>
              </a:prstGeom>
            </p:spPr>
            <p:txBody>
              <a:bodyPr wrap="square">
                <a:spAutoFit/>
              </a:bodyPr>
              <a:lstStyle/>
              <a:p>
                <a:pPr indent="228600"/>
                <a:r>
                  <a:rPr lang="en-US" dirty="0" smtClean="0">
                    <a:solidFill>
                      <a:srgbClr val="000000"/>
                    </a:solidFill>
                    <a:latin typeface="Arial" panose="020B0604020202020204" pitchFamily="34" charset="0"/>
                    <a:ea typeface="MS Gothic" panose="020B0609070205080204" pitchFamily="49" charset="-128"/>
                    <a:cs typeface="Arial" panose="020B0604020202020204" pitchFamily="34" charset="0"/>
                  </a:rPr>
                  <a:t>Công </a:t>
                </a:r>
                <a:r>
                  <a:rPr lang="en-US" dirty="0" err="1" smtClean="0">
                    <a:solidFill>
                      <a:srgbClr val="000000"/>
                    </a:solidFill>
                    <a:latin typeface="Arial" panose="020B0604020202020204" pitchFamily="34" charset="0"/>
                    <a:ea typeface="MS Gothic" panose="020B0609070205080204" pitchFamily="49" charset="-128"/>
                    <a:cs typeface="Arial" panose="020B0604020202020204" pitchFamily="34" charset="0"/>
                  </a:rPr>
                  <a:t>thức</a:t>
                </a:r>
                <a:r>
                  <a:rPr lang="en-US" dirty="0" smtClean="0">
                    <a:solidFill>
                      <a:srgbClr val="000000"/>
                    </a:solidFill>
                    <a:latin typeface="Arial" panose="020B0604020202020204" pitchFamily="34" charset="0"/>
                    <a:ea typeface="MS Gothic" panose="020B0609070205080204" pitchFamily="49" charset="-128"/>
                    <a:cs typeface="Arial" panose="020B0604020202020204" pitchFamily="34" charset="0"/>
                  </a:rPr>
                  <a:t> </a:t>
                </a:r>
                <a:r>
                  <a:rPr lang="en-US" dirty="0" err="1" smtClean="0">
                    <a:solidFill>
                      <a:srgbClr val="000000"/>
                    </a:solidFill>
                    <a:latin typeface="Arial" panose="020B0604020202020204" pitchFamily="34" charset="0"/>
                    <a:ea typeface="MS Gothic" panose="020B0609070205080204" pitchFamily="49" charset="-128"/>
                    <a:cs typeface="Arial" panose="020B0604020202020204" pitchFamily="34" charset="0"/>
                  </a:rPr>
                  <a:t>được</a:t>
                </a:r>
                <a:r>
                  <a:rPr lang="en-US" dirty="0" smtClean="0">
                    <a:solidFill>
                      <a:srgbClr val="000000"/>
                    </a:solidFill>
                    <a:latin typeface="Arial" panose="020B0604020202020204" pitchFamily="34" charset="0"/>
                    <a:ea typeface="MS Gothic" panose="020B0609070205080204" pitchFamily="49" charset="-128"/>
                    <a:cs typeface="Arial" panose="020B0604020202020204" pitchFamily="34" charset="0"/>
                  </a:rPr>
                  <a:t> </a:t>
                </a:r>
                <a:r>
                  <a:rPr lang="en-US" dirty="0" err="1" smtClean="0">
                    <a:solidFill>
                      <a:srgbClr val="000000"/>
                    </a:solidFill>
                    <a:latin typeface="Arial" panose="020B0604020202020204" pitchFamily="34" charset="0"/>
                    <a:ea typeface="MS Gothic" panose="020B0609070205080204" pitchFamily="49" charset="-128"/>
                    <a:cs typeface="Arial" panose="020B0604020202020204" pitchFamily="34" charset="0"/>
                  </a:rPr>
                  <a:t>đưa</a:t>
                </a:r>
                <a:r>
                  <a:rPr lang="en-US" dirty="0" smtClean="0">
                    <a:solidFill>
                      <a:srgbClr val="000000"/>
                    </a:solidFill>
                    <a:latin typeface="Arial" panose="020B0604020202020204" pitchFamily="34" charset="0"/>
                    <a:ea typeface="MS Gothic" panose="020B0609070205080204" pitchFamily="49" charset="-128"/>
                    <a:cs typeface="Arial" panose="020B0604020202020204" pitchFamily="34" charset="0"/>
                  </a:rPr>
                  <a:t> </a:t>
                </a:r>
                <a:r>
                  <a:rPr lang="en-US" dirty="0" err="1" smtClean="0">
                    <a:solidFill>
                      <a:srgbClr val="000000"/>
                    </a:solidFill>
                    <a:latin typeface="Arial" panose="020B0604020202020204" pitchFamily="34" charset="0"/>
                    <a:ea typeface="MS Gothic" panose="020B0609070205080204" pitchFamily="49" charset="-128"/>
                    <a:cs typeface="Arial" panose="020B0604020202020204" pitchFamily="34" charset="0"/>
                  </a:rPr>
                  <a:t>ra</a:t>
                </a:r>
                <a:r>
                  <a:rPr lang="en-US" dirty="0" smtClean="0">
                    <a:solidFill>
                      <a:srgbClr val="000000"/>
                    </a:solidFill>
                    <a:latin typeface="Arial" panose="020B0604020202020204" pitchFamily="34" charset="0"/>
                    <a:ea typeface="MS Gothic" panose="020B0609070205080204" pitchFamily="49" charset="-128"/>
                    <a:cs typeface="Arial" panose="020B0604020202020204" pitchFamily="34" charset="0"/>
                  </a:rPr>
                  <a:t> </a:t>
                </a:r>
                <a:r>
                  <a:rPr lang="en-US" dirty="0" err="1" smtClean="0">
                    <a:solidFill>
                      <a:srgbClr val="000000"/>
                    </a:solidFill>
                    <a:latin typeface="Arial" panose="020B0604020202020204" pitchFamily="34" charset="0"/>
                    <a:ea typeface="MS Gothic" panose="020B0609070205080204" pitchFamily="49" charset="-128"/>
                    <a:cs typeface="Arial" panose="020B0604020202020204" pitchFamily="34" charset="0"/>
                  </a:rPr>
                  <a:t>bởi</a:t>
                </a:r>
                <a:r>
                  <a:rPr lang="en-US" dirty="0" smtClean="0">
                    <a:solidFill>
                      <a:srgbClr val="000000"/>
                    </a:solidFill>
                    <a:latin typeface="Arial" panose="020B0604020202020204" pitchFamily="34" charset="0"/>
                    <a:ea typeface="MS Gothic" panose="020B0609070205080204" pitchFamily="49" charset="-128"/>
                    <a:cs typeface="Arial" panose="020B0604020202020204" pitchFamily="34" charset="0"/>
                  </a:rPr>
                  <a:t> NXP – </a:t>
                </a:r>
                <a:r>
                  <a:rPr lang="en-US" dirty="0" err="1" smtClean="0">
                    <a:solidFill>
                      <a:srgbClr val="000000"/>
                    </a:solidFill>
                    <a:latin typeface="Arial" panose="020B0604020202020204" pitchFamily="34" charset="0"/>
                    <a:ea typeface="MS Gothic" panose="020B0609070205080204" pitchFamily="49" charset="-128"/>
                    <a:cs typeface="Arial" panose="020B0604020202020204" pitchFamily="34" charset="0"/>
                  </a:rPr>
                  <a:t>Một</a:t>
                </a:r>
                <a:r>
                  <a:rPr lang="en-US" dirty="0" smtClean="0">
                    <a:solidFill>
                      <a:srgbClr val="000000"/>
                    </a:solidFill>
                    <a:latin typeface="Arial" panose="020B0604020202020204" pitchFamily="34" charset="0"/>
                    <a:ea typeface="MS Gothic" panose="020B0609070205080204" pitchFamily="49" charset="-128"/>
                    <a:cs typeface="Arial" panose="020B0604020202020204" pitchFamily="34" charset="0"/>
                  </a:rPr>
                  <a:t> </a:t>
                </a:r>
                <a:r>
                  <a:rPr lang="en-US" dirty="0" err="1" smtClean="0">
                    <a:solidFill>
                      <a:srgbClr val="000000"/>
                    </a:solidFill>
                    <a:latin typeface="Arial" panose="020B0604020202020204" pitchFamily="34" charset="0"/>
                    <a:ea typeface="MS Gothic" panose="020B0609070205080204" pitchFamily="49" charset="-128"/>
                    <a:cs typeface="Arial" panose="020B0604020202020204" pitchFamily="34" charset="0"/>
                  </a:rPr>
                  <a:t>nhà</a:t>
                </a:r>
                <a:r>
                  <a:rPr lang="en-US" dirty="0" smtClean="0">
                    <a:solidFill>
                      <a:srgbClr val="000000"/>
                    </a:solidFill>
                    <a:latin typeface="Arial" panose="020B0604020202020204" pitchFamily="34" charset="0"/>
                    <a:ea typeface="MS Gothic" panose="020B0609070205080204" pitchFamily="49" charset="-128"/>
                    <a:cs typeface="Arial" panose="020B0604020202020204" pitchFamily="34" charset="0"/>
                  </a:rPr>
                  <a:t> </a:t>
                </a:r>
                <a:r>
                  <a:rPr lang="en-US" dirty="0" err="1" smtClean="0">
                    <a:solidFill>
                      <a:srgbClr val="000000"/>
                    </a:solidFill>
                    <a:latin typeface="Arial" panose="020B0604020202020204" pitchFamily="34" charset="0"/>
                    <a:ea typeface="MS Gothic" panose="020B0609070205080204" pitchFamily="49" charset="-128"/>
                    <a:cs typeface="Arial" panose="020B0604020202020204" pitchFamily="34" charset="0"/>
                  </a:rPr>
                  <a:t>sản</a:t>
                </a:r>
                <a:r>
                  <a:rPr lang="en-US" dirty="0" smtClean="0">
                    <a:solidFill>
                      <a:srgbClr val="000000"/>
                    </a:solidFill>
                    <a:latin typeface="Arial" panose="020B0604020202020204" pitchFamily="34" charset="0"/>
                    <a:ea typeface="MS Gothic" panose="020B0609070205080204" pitchFamily="49" charset="-128"/>
                    <a:cs typeface="Arial" panose="020B0604020202020204" pitchFamily="34" charset="0"/>
                  </a:rPr>
                  <a:t> </a:t>
                </a:r>
                <a:r>
                  <a:rPr lang="en-US" dirty="0" err="1" smtClean="0">
                    <a:solidFill>
                      <a:srgbClr val="000000"/>
                    </a:solidFill>
                    <a:latin typeface="Arial" panose="020B0604020202020204" pitchFamily="34" charset="0"/>
                    <a:ea typeface="MS Gothic" panose="020B0609070205080204" pitchFamily="49" charset="-128"/>
                    <a:cs typeface="Arial" panose="020B0604020202020204" pitchFamily="34" charset="0"/>
                  </a:rPr>
                  <a:t>xuất</a:t>
                </a:r>
                <a:r>
                  <a:rPr lang="en-US" dirty="0" smtClean="0">
                    <a:solidFill>
                      <a:srgbClr val="000000"/>
                    </a:solidFill>
                    <a:latin typeface="Arial" panose="020B0604020202020204" pitchFamily="34" charset="0"/>
                    <a:ea typeface="MS Gothic" panose="020B0609070205080204" pitchFamily="49" charset="-128"/>
                    <a:cs typeface="Arial" panose="020B0604020202020204" pitchFamily="34" charset="0"/>
                  </a:rPr>
                  <a:t> </a:t>
                </a:r>
                <a:r>
                  <a:rPr lang="en-US" dirty="0" err="1" smtClean="0">
                    <a:solidFill>
                      <a:srgbClr val="000000"/>
                    </a:solidFill>
                    <a:latin typeface="Arial" panose="020B0604020202020204" pitchFamily="34" charset="0"/>
                    <a:ea typeface="MS Gothic" panose="020B0609070205080204" pitchFamily="49" charset="-128"/>
                    <a:cs typeface="Arial" panose="020B0604020202020204" pitchFamily="34" charset="0"/>
                  </a:rPr>
                  <a:t>các</a:t>
                </a:r>
                <a:r>
                  <a:rPr lang="en-US" dirty="0" smtClean="0">
                    <a:solidFill>
                      <a:srgbClr val="000000"/>
                    </a:solidFill>
                    <a:latin typeface="Arial" panose="020B0604020202020204" pitchFamily="34" charset="0"/>
                    <a:ea typeface="MS Gothic" panose="020B0609070205080204" pitchFamily="49" charset="-128"/>
                    <a:cs typeface="Arial" panose="020B0604020202020204" pitchFamily="34" charset="0"/>
                  </a:rPr>
                  <a:t> </a:t>
                </a:r>
                <a:r>
                  <a:rPr lang="en-US" dirty="0" err="1" smtClean="0">
                    <a:solidFill>
                      <a:srgbClr val="000000"/>
                    </a:solidFill>
                    <a:latin typeface="Arial" panose="020B0604020202020204" pitchFamily="34" charset="0"/>
                    <a:ea typeface="MS Gothic" panose="020B0609070205080204" pitchFamily="49" charset="-128"/>
                    <a:cs typeface="Arial" panose="020B0604020202020204" pitchFamily="34" charset="0"/>
                  </a:rPr>
                  <a:t>thiết</a:t>
                </a:r>
                <a:r>
                  <a:rPr lang="en-US" dirty="0" smtClean="0">
                    <a:solidFill>
                      <a:srgbClr val="000000"/>
                    </a:solidFill>
                    <a:latin typeface="Arial" panose="020B0604020202020204" pitchFamily="34" charset="0"/>
                    <a:ea typeface="MS Gothic" panose="020B0609070205080204" pitchFamily="49" charset="-128"/>
                    <a:cs typeface="Arial" panose="020B0604020202020204" pitchFamily="34" charset="0"/>
                  </a:rPr>
                  <a:t> </a:t>
                </a:r>
                <a:r>
                  <a:rPr lang="en-US" dirty="0" err="1" smtClean="0">
                    <a:solidFill>
                      <a:srgbClr val="000000"/>
                    </a:solidFill>
                    <a:latin typeface="Arial" panose="020B0604020202020204" pitchFamily="34" charset="0"/>
                    <a:ea typeface="MS Gothic" panose="020B0609070205080204" pitchFamily="49" charset="-128"/>
                    <a:cs typeface="Arial" panose="020B0604020202020204" pitchFamily="34" charset="0"/>
                  </a:rPr>
                  <a:t>bị</a:t>
                </a:r>
                <a:r>
                  <a:rPr lang="en-US" dirty="0" smtClean="0">
                    <a:solidFill>
                      <a:srgbClr val="000000"/>
                    </a:solidFill>
                    <a:latin typeface="Arial" panose="020B0604020202020204" pitchFamily="34" charset="0"/>
                    <a:ea typeface="MS Gothic" panose="020B0609070205080204" pitchFamily="49" charset="-128"/>
                    <a:cs typeface="Arial" panose="020B0604020202020204" pitchFamily="34" charset="0"/>
                  </a:rPr>
                  <a:t> </a:t>
                </a:r>
                <a:r>
                  <a:rPr lang="en-US" dirty="0" err="1" smtClean="0">
                    <a:solidFill>
                      <a:srgbClr val="000000"/>
                    </a:solidFill>
                    <a:latin typeface="Arial" panose="020B0604020202020204" pitchFamily="34" charset="0"/>
                    <a:ea typeface="MS Gothic" panose="020B0609070205080204" pitchFamily="49" charset="-128"/>
                    <a:cs typeface="Arial" panose="020B0604020202020204" pitchFamily="34" charset="0"/>
                  </a:rPr>
                  <a:t>bán</a:t>
                </a:r>
                <a:r>
                  <a:rPr lang="en-US" dirty="0" smtClean="0">
                    <a:solidFill>
                      <a:srgbClr val="000000"/>
                    </a:solidFill>
                    <a:latin typeface="Arial" panose="020B0604020202020204" pitchFamily="34" charset="0"/>
                    <a:ea typeface="MS Gothic" panose="020B0609070205080204" pitchFamily="49" charset="-128"/>
                    <a:cs typeface="Arial" panose="020B0604020202020204" pitchFamily="34" charset="0"/>
                  </a:rPr>
                  <a:t> </a:t>
                </a:r>
                <a:r>
                  <a:rPr lang="en-US" dirty="0" err="1" smtClean="0">
                    <a:solidFill>
                      <a:srgbClr val="000000"/>
                    </a:solidFill>
                    <a:latin typeface="Arial" panose="020B0604020202020204" pitchFamily="34" charset="0"/>
                    <a:ea typeface="MS Gothic" panose="020B0609070205080204" pitchFamily="49" charset="-128"/>
                    <a:cs typeface="Arial" panose="020B0604020202020204" pitchFamily="34" charset="0"/>
                  </a:rPr>
                  <a:t>dẫn</a:t>
                </a:r>
                <a:endParaRPr lang="en-US" dirty="0" smtClean="0">
                  <a:solidFill>
                    <a:srgbClr val="000000"/>
                  </a:solidFill>
                  <a:latin typeface="Arial" panose="020B0604020202020204" pitchFamily="34" charset="0"/>
                  <a:ea typeface="MS Gothic" panose="020B0609070205080204" pitchFamily="49" charset="-128"/>
                  <a:cs typeface="Arial" panose="020B0604020202020204" pitchFamily="34" charset="0"/>
                </a:endParaRPr>
              </a:p>
              <a:p>
                <a:pPr indent="228600"/>
                <a:r>
                  <a:rPr lang="en-US" dirty="0" smtClean="0">
                    <a:solidFill>
                      <a:srgbClr val="000000"/>
                    </a:solidFill>
                    <a:latin typeface="Arial" panose="020B0604020202020204" pitchFamily="34" charset="0"/>
                    <a:ea typeface="MS Gothic" panose="020B0609070205080204" pitchFamily="49" charset="-128"/>
                    <a:cs typeface="Arial" panose="020B0604020202020204" pitchFamily="34" charset="0"/>
                  </a:rPr>
                  <a:t> </a:t>
                </a:r>
              </a:p>
              <a:p>
                <a:pPr indent="228600"/>
                <a14:m>
                  <m:oMath xmlns:m="http://schemas.openxmlformats.org/officeDocument/2006/math">
                    <m: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t>𝑦𝑎𝑤</m:t>
                    </m:r>
                    <m: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t>=</m:t>
                    </m:r>
                    <m:r>
                      <m:rPr>
                        <m:sty m:val="p"/>
                      </m:rPr>
                      <a:rPr lang="en-US">
                        <a:solidFill>
                          <a:srgbClr val="000000"/>
                        </a:solidFill>
                        <a:latin typeface="Cambria Math" panose="02040503050406030204" pitchFamily="18" charset="0"/>
                        <a:ea typeface="MS Gothic" panose="020B0609070205080204" pitchFamily="49" charset="-128"/>
                        <a:cs typeface="Times New Roman" panose="02020603050405020304" pitchFamily="18" charset="0"/>
                      </a:rPr>
                      <m:t>arctan</m:t>
                    </m:r>
                    <m:r>
                      <a:rPr lang="en-US">
                        <a:solidFill>
                          <a:srgbClr val="000000"/>
                        </a:solidFill>
                        <a:latin typeface="Cambria Math" panose="02040503050406030204" pitchFamily="18" charset="0"/>
                        <a:ea typeface="MS Gothic" panose="020B0609070205080204" pitchFamily="49" charset="-128"/>
                        <a:cs typeface="Times New Roman" panose="02020603050405020304" pitchFamily="18" charset="0"/>
                      </a:rPr>
                      <m:t>⁡</m:t>
                    </m:r>
                    <m: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t>(</m:t>
                    </m:r>
                    <m:f>
                      <m:fPr>
                        <m:ctrlP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ctrlPr>
                      </m:fPr>
                      <m:num>
                        <m: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t>𝑥𝑦</m:t>
                        </m:r>
                        <m: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t>+</m:t>
                        </m:r>
                        <m: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t>𝑤𝑧</m:t>
                        </m:r>
                        <m: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t> </m:t>
                        </m:r>
                      </m:num>
                      <m:den>
                        <m:rad>
                          <m:radPr>
                            <m:degHide m:val="on"/>
                            <m:ctrlP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ctrlPr>
                          </m:radPr>
                          <m:deg/>
                          <m:e>
                            <m:sSup>
                              <m:sSupPr>
                                <m:ctrlP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ctrlPr>
                              </m:sSupPr>
                              <m:e>
                                <m: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t>𝑦</m:t>
                                </m:r>
                              </m:e>
                              <m:sup>
                                <m: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t>2</m:t>
                                </m:r>
                              </m:sup>
                            </m:sSup>
                            <m: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t>+</m:t>
                            </m:r>
                            <m:sSup>
                              <m:sSupPr>
                                <m:ctrlP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ctrlPr>
                              </m:sSupPr>
                              <m:e>
                                <m: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t>𝑧</m:t>
                                </m:r>
                              </m:e>
                              <m:sup>
                                <m: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t>2</m:t>
                                </m:r>
                              </m:sup>
                            </m:sSup>
                          </m:e>
                        </m:rad>
                      </m:den>
                    </m:f>
                  </m:oMath>
                </a14:m>
                <a:r>
                  <a:rPr lang="en-US" dirty="0">
                    <a:solidFill>
                      <a:srgbClr val="000000"/>
                    </a:solidFill>
                    <a:latin typeface="Times New Roman" panose="02020603050405020304" pitchFamily="18" charset="0"/>
                    <a:ea typeface="MS Gothic" panose="020B0609070205080204" pitchFamily="49" charset="-128"/>
                    <a:cs typeface="Times New Roman" panose="02020603050405020304" pitchFamily="18" charset="0"/>
                  </a:rPr>
                  <a:t>) , </a:t>
                </a:r>
                <a14:m>
                  <m:oMath xmlns:m="http://schemas.openxmlformats.org/officeDocument/2006/math">
                    <m: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t>𝑝𝑖𝑡𝑐h</m:t>
                    </m:r>
                    <m: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t>=</m:t>
                    </m:r>
                    <m:r>
                      <m:rPr>
                        <m:sty m:val="p"/>
                      </m:rPr>
                      <a:rPr lang="en-US">
                        <a:solidFill>
                          <a:srgbClr val="000000"/>
                        </a:solidFill>
                        <a:latin typeface="Cambria Math" panose="02040503050406030204" pitchFamily="18" charset="0"/>
                        <a:ea typeface="MS Gothic" panose="020B0609070205080204" pitchFamily="49" charset="-128"/>
                        <a:cs typeface="Times New Roman" panose="02020603050405020304" pitchFamily="18" charset="0"/>
                      </a:rPr>
                      <m:t>arctan</m:t>
                    </m:r>
                    <m:r>
                      <a:rPr lang="en-US">
                        <a:solidFill>
                          <a:srgbClr val="000000"/>
                        </a:solidFill>
                        <a:latin typeface="Cambria Math" panose="02040503050406030204" pitchFamily="18" charset="0"/>
                        <a:ea typeface="MS Gothic" panose="020B0609070205080204" pitchFamily="49" charset="-128"/>
                        <a:cs typeface="Times New Roman" panose="02020603050405020304" pitchFamily="18" charset="0"/>
                      </a:rPr>
                      <m:t>⁡</m:t>
                    </m:r>
                    <m: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t>(</m:t>
                    </m:r>
                    <m:f>
                      <m:fPr>
                        <m:ctrlP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ctrlPr>
                      </m:fPr>
                      <m:num>
                        <m: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t>𝑔𝑥</m:t>
                        </m:r>
                      </m:num>
                      <m:den>
                        <m:rad>
                          <m:radPr>
                            <m:degHide m:val="on"/>
                            <m:ctrlP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ctrlPr>
                          </m:radPr>
                          <m:deg/>
                          <m:e>
                            <m:sSup>
                              <m:sSupPr>
                                <m:ctrlP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ctrlPr>
                              </m:sSupPr>
                              <m:e>
                                <m: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t>𝑦</m:t>
                                </m:r>
                              </m:e>
                              <m:sup>
                                <m: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t>2</m:t>
                                </m:r>
                              </m:sup>
                            </m:sSup>
                            <m: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t>+</m:t>
                            </m:r>
                            <m:sSup>
                              <m:sSupPr>
                                <m:ctrlP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ctrlPr>
                              </m:sSupPr>
                              <m:e>
                                <m: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t>𝑧</m:t>
                                </m:r>
                              </m:e>
                              <m:sup>
                                <m: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t>2</m:t>
                                </m:r>
                              </m:sup>
                            </m:sSup>
                          </m:e>
                        </m:rad>
                      </m:den>
                    </m:f>
                    <m: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t>)</m:t>
                    </m:r>
                  </m:oMath>
                </a14:m>
                <a:r>
                  <a:rPr lang="en-US" dirty="0">
                    <a:solidFill>
                      <a:srgbClr val="000000"/>
                    </a:solidFill>
                    <a:latin typeface="Times New Roman" panose="02020603050405020304" pitchFamily="18" charset="0"/>
                    <a:ea typeface="MS Gothic" panose="020B0609070205080204" pitchFamily="49" charset="-128"/>
                    <a:cs typeface="Times New Roman" panose="02020603050405020304" pitchFamily="18" charset="0"/>
                  </a:rPr>
                  <a:t>,   </a:t>
                </a:r>
                <a14:m>
                  <m:oMath xmlns:m="http://schemas.openxmlformats.org/officeDocument/2006/math">
                    <m: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t>𝑟𝑜𝑙𝑙</m:t>
                    </m:r>
                    <m: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t>=</m:t>
                    </m:r>
                    <m:func>
                      <m:funcPr>
                        <m:ctrlP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ctrlPr>
                      </m:funcPr>
                      <m:fName>
                        <m:r>
                          <m:rPr>
                            <m:sty m:val="p"/>
                          </m:rPr>
                          <a:rPr lang="en-US">
                            <a:solidFill>
                              <a:srgbClr val="000000"/>
                            </a:solidFill>
                            <a:latin typeface="Cambria Math" panose="02040503050406030204" pitchFamily="18" charset="0"/>
                            <a:ea typeface="MS Gothic" panose="020B0609070205080204" pitchFamily="49" charset="-128"/>
                            <a:cs typeface="Times New Roman" panose="02020603050405020304" pitchFamily="18" charset="0"/>
                          </a:rPr>
                          <m:t>arctan</m:t>
                        </m:r>
                      </m:fName>
                      <m:e>
                        <m:d>
                          <m:dPr>
                            <m:ctrlP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ctrlPr>
                          </m:dPr>
                          <m:e>
                            <m:f>
                              <m:fPr>
                                <m:ctrlP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ctrlPr>
                              </m:fPr>
                              <m:num>
                                <m: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t>𝑔𝑦</m:t>
                                </m:r>
                              </m:num>
                              <m:den>
                                <m:r>
                                  <a:rPr lang="en-US" i="1">
                                    <a:solidFill>
                                      <a:srgbClr val="000000"/>
                                    </a:solidFill>
                                    <a:latin typeface="Cambria Math" panose="02040503050406030204" pitchFamily="18" charset="0"/>
                                    <a:ea typeface="MS Gothic" panose="020B0609070205080204" pitchFamily="49" charset="-128"/>
                                    <a:cs typeface="Times New Roman" panose="02020603050405020304" pitchFamily="18" charset="0"/>
                                  </a:rPr>
                                  <m:t>𝑔𝑧</m:t>
                                </m:r>
                              </m:den>
                            </m:f>
                          </m:e>
                        </m:d>
                      </m:e>
                    </m:func>
                  </m:oMath>
                </a14:m>
                <a:endParaRPr lang="en-US" dirty="0" smtClean="0">
                  <a:solidFill>
                    <a:srgbClr val="000000"/>
                  </a:solidFill>
                  <a:latin typeface="Times New Roman" panose="02020603050405020304" pitchFamily="18" charset="0"/>
                  <a:ea typeface="MS Gothic" panose="020B0609070205080204" pitchFamily="49" charset="-128"/>
                  <a:cs typeface="Times New Roman" panose="02020603050405020304" pitchFamily="18" charset="0"/>
                </a:endParaRPr>
              </a:p>
              <a:p>
                <a:pPr indent="228600"/>
                <a:r>
                  <a:rPr lang="en-US" dirty="0" err="1">
                    <a:latin typeface="Times New Roman" panose="02020603050405020304" pitchFamily="18" charset="0"/>
                    <a:ea typeface="MS Mincho"/>
                    <a:cs typeface="Times New Roman" panose="02020603050405020304" pitchFamily="18" charset="0"/>
                  </a:rPr>
                  <a:t>g</a:t>
                </a:r>
                <a:r>
                  <a:rPr lang="en-US" dirty="0" err="1" smtClean="0">
                    <a:latin typeface="Times New Roman" panose="02020603050405020304" pitchFamily="18" charset="0"/>
                    <a:ea typeface="MS Mincho"/>
                    <a:cs typeface="Times New Roman" panose="02020603050405020304" pitchFamily="18" charset="0"/>
                  </a:rPr>
                  <a:t>x</a:t>
                </a:r>
                <a:r>
                  <a:rPr lang="en-US" dirty="0" smtClean="0">
                    <a:latin typeface="Times New Roman" panose="02020603050405020304" pitchFamily="18" charset="0"/>
                    <a:ea typeface="MS Mincho"/>
                    <a:cs typeface="Times New Roman" panose="02020603050405020304" pitchFamily="18" charset="0"/>
                  </a:rPr>
                  <a:t> , </a:t>
                </a:r>
                <a:r>
                  <a:rPr lang="en-US" dirty="0" err="1" smtClean="0">
                    <a:latin typeface="Times New Roman" panose="02020603050405020304" pitchFamily="18" charset="0"/>
                    <a:ea typeface="MS Mincho"/>
                    <a:cs typeface="Times New Roman" panose="02020603050405020304" pitchFamily="18" charset="0"/>
                  </a:rPr>
                  <a:t>gy</a:t>
                </a:r>
                <a:r>
                  <a:rPr lang="en-US" dirty="0" smtClean="0">
                    <a:latin typeface="Times New Roman" panose="02020603050405020304" pitchFamily="18" charset="0"/>
                    <a:ea typeface="MS Mincho"/>
                    <a:cs typeface="Times New Roman" panose="02020603050405020304" pitchFamily="18" charset="0"/>
                  </a:rPr>
                  <a:t> , </a:t>
                </a:r>
                <a:r>
                  <a:rPr lang="en-US" dirty="0" err="1" smtClean="0">
                    <a:latin typeface="Times New Roman" panose="02020603050405020304" pitchFamily="18" charset="0"/>
                    <a:ea typeface="MS Mincho"/>
                    <a:cs typeface="Times New Roman" panose="02020603050405020304" pitchFamily="18" charset="0"/>
                  </a:rPr>
                  <a:t>gz</a:t>
                </a:r>
                <a:r>
                  <a:rPr lang="en-US" dirty="0" smtClean="0">
                    <a:latin typeface="Times New Roman" panose="02020603050405020304" pitchFamily="18" charset="0"/>
                    <a:ea typeface="MS Mincho"/>
                    <a:cs typeface="Times New Roman" panose="02020603050405020304" pitchFamily="18" charset="0"/>
                  </a:rPr>
                  <a:t> </a:t>
                </a:r>
                <a:r>
                  <a:rPr lang="en-US" dirty="0" err="1" smtClean="0">
                    <a:latin typeface="Times New Roman" panose="02020603050405020304" pitchFamily="18" charset="0"/>
                    <a:ea typeface="MS Mincho"/>
                    <a:cs typeface="Times New Roman" panose="02020603050405020304" pitchFamily="18" charset="0"/>
                  </a:rPr>
                  <a:t>là</a:t>
                </a:r>
                <a:r>
                  <a:rPr lang="en-US" dirty="0" smtClean="0">
                    <a:latin typeface="Times New Roman" panose="02020603050405020304" pitchFamily="18" charset="0"/>
                    <a:ea typeface="MS Mincho"/>
                    <a:cs typeface="Times New Roman" panose="02020603050405020304" pitchFamily="18" charset="0"/>
                  </a:rPr>
                  <a:t> </a:t>
                </a:r>
                <a:r>
                  <a:rPr lang="en-US" dirty="0" err="1" smtClean="0">
                    <a:latin typeface="Times New Roman" panose="02020603050405020304" pitchFamily="18" charset="0"/>
                    <a:ea typeface="MS Mincho"/>
                    <a:cs typeface="Times New Roman" panose="02020603050405020304" pitchFamily="18" charset="0"/>
                  </a:rPr>
                  <a:t>giá</a:t>
                </a:r>
                <a:r>
                  <a:rPr lang="en-US" dirty="0" smtClean="0">
                    <a:latin typeface="Times New Roman" panose="02020603050405020304" pitchFamily="18" charset="0"/>
                    <a:ea typeface="MS Mincho"/>
                    <a:cs typeface="Times New Roman" panose="02020603050405020304" pitchFamily="18" charset="0"/>
                  </a:rPr>
                  <a:t> </a:t>
                </a:r>
                <a:r>
                  <a:rPr lang="en-US" dirty="0" err="1" smtClean="0">
                    <a:latin typeface="Times New Roman" panose="02020603050405020304" pitchFamily="18" charset="0"/>
                    <a:ea typeface="MS Mincho"/>
                    <a:cs typeface="Times New Roman" panose="02020603050405020304" pitchFamily="18" charset="0"/>
                  </a:rPr>
                  <a:t>trị</a:t>
                </a:r>
                <a:r>
                  <a:rPr lang="en-US" dirty="0" smtClean="0">
                    <a:latin typeface="Times New Roman" panose="02020603050405020304" pitchFamily="18" charset="0"/>
                    <a:ea typeface="MS Mincho"/>
                    <a:cs typeface="Times New Roman" panose="02020603050405020304" pitchFamily="18" charset="0"/>
                  </a:rPr>
                  <a:t> </a:t>
                </a:r>
                <a:r>
                  <a:rPr lang="en-US" dirty="0" err="1" smtClean="0">
                    <a:latin typeface="Times New Roman" panose="02020603050405020304" pitchFamily="18" charset="0"/>
                    <a:ea typeface="MS Mincho"/>
                    <a:cs typeface="Times New Roman" panose="02020603050405020304" pitchFamily="18" charset="0"/>
                  </a:rPr>
                  <a:t>của</a:t>
                </a:r>
                <a:r>
                  <a:rPr lang="en-US" dirty="0" smtClean="0">
                    <a:latin typeface="Times New Roman" panose="02020603050405020304" pitchFamily="18" charset="0"/>
                    <a:ea typeface="MS Mincho"/>
                    <a:cs typeface="Times New Roman" panose="02020603050405020304" pitchFamily="18" charset="0"/>
                  </a:rPr>
                  <a:t> </a:t>
                </a:r>
                <a:r>
                  <a:rPr lang="en-US" dirty="0" err="1" smtClean="0">
                    <a:latin typeface="Times New Roman" panose="02020603050405020304" pitchFamily="18" charset="0"/>
                    <a:ea typeface="MS Mincho"/>
                    <a:cs typeface="Times New Roman" panose="02020603050405020304" pitchFamily="18" charset="0"/>
                  </a:rPr>
                  <a:t>lực</a:t>
                </a:r>
                <a:r>
                  <a:rPr lang="en-US" dirty="0" smtClean="0">
                    <a:latin typeface="Times New Roman" panose="02020603050405020304" pitchFamily="18" charset="0"/>
                    <a:ea typeface="MS Mincho"/>
                    <a:cs typeface="Times New Roman" panose="02020603050405020304" pitchFamily="18" charset="0"/>
                  </a:rPr>
                  <a:t> g </a:t>
                </a:r>
              </a:p>
              <a:p>
                <a:pPr indent="228600"/>
                <a:r>
                  <a:rPr lang="en-US" dirty="0">
                    <a:latin typeface="Times New Roman" panose="02020603050405020304" pitchFamily="18" charset="0"/>
                    <a:ea typeface="MS Mincho"/>
                    <a:cs typeface="Times New Roman" panose="02020603050405020304" pitchFamily="18" charset="0"/>
                  </a:rPr>
                  <a:t>x</a:t>
                </a:r>
                <a:r>
                  <a:rPr lang="en-US" dirty="0" smtClean="0">
                    <a:latin typeface="Times New Roman" panose="02020603050405020304" pitchFamily="18" charset="0"/>
                    <a:ea typeface="MS Mincho"/>
                    <a:cs typeface="Times New Roman" panose="02020603050405020304" pitchFamily="18" charset="0"/>
                  </a:rPr>
                  <a:t> , y , z </a:t>
                </a:r>
                <a:r>
                  <a:rPr lang="en-US" dirty="0" err="1" smtClean="0">
                    <a:latin typeface="Times New Roman" panose="02020603050405020304" pitchFamily="18" charset="0"/>
                    <a:ea typeface="MS Mincho"/>
                    <a:cs typeface="Times New Roman" panose="02020603050405020304" pitchFamily="18" charset="0"/>
                  </a:rPr>
                  <a:t>là</a:t>
                </a:r>
                <a:r>
                  <a:rPr lang="en-US" dirty="0" smtClean="0">
                    <a:latin typeface="Times New Roman" panose="02020603050405020304" pitchFamily="18" charset="0"/>
                    <a:ea typeface="MS Mincho"/>
                    <a:cs typeface="Times New Roman" panose="02020603050405020304" pitchFamily="18" charset="0"/>
                  </a:rPr>
                  <a:t> </a:t>
                </a:r>
                <a:r>
                  <a:rPr lang="en-US" dirty="0" err="1" smtClean="0">
                    <a:latin typeface="Times New Roman" panose="02020603050405020304" pitchFamily="18" charset="0"/>
                    <a:ea typeface="MS Mincho"/>
                    <a:cs typeface="Times New Roman" panose="02020603050405020304" pitchFamily="18" charset="0"/>
                  </a:rPr>
                  <a:t>trọng</a:t>
                </a:r>
                <a:r>
                  <a:rPr lang="en-US" dirty="0" smtClean="0">
                    <a:latin typeface="Times New Roman" panose="02020603050405020304" pitchFamily="18" charset="0"/>
                    <a:ea typeface="MS Mincho"/>
                    <a:cs typeface="Times New Roman" panose="02020603050405020304" pitchFamily="18" charset="0"/>
                  </a:rPr>
                  <a:t> </a:t>
                </a:r>
                <a:r>
                  <a:rPr lang="en-US" dirty="0" err="1" smtClean="0">
                    <a:latin typeface="Times New Roman" panose="02020603050405020304" pitchFamily="18" charset="0"/>
                    <a:ea typeface="MS Mincho"/>
                    <a:cs typeface="Times New Roman" panose="02020603050405020304" pitchFamily="18" charset="0"/>
                  </a:rPr>
                  <a:t>số</a:t>
                </a:r>
                <a:r>
                  <a:rPr lang="en-US" dirty="0" smtClean="0">
                    <a:latin typeface="Times New Roman" panose="02020603050405020304" pitchFamily="18" charset="0"/>
                    <a:ea typeface="MS Mincho"/>
                    <a:cs typeface="Times New Roman" panose="02020603050405020304" pitchFamily="18" charset="0"/>
                  </a:rPr>
                  <a:t> </a:t>
                </a:r>
                <a:r>
                  <a:rPr lang="en-US" dirty="0" err="1" smtClean="0">
                    <a:latin typeface="Times New Roman" panose="02020603050405020304" pitchFamily="18" charset="0"/>
                    <a:ea typeface="MS Mincho"/>
                    <a:cs typeface="Times New Roman" panose="02020603050405020304" pitchFamily="18" charset="0"/>
                  </a:rPr>
                  <a:t>tương</a:t>
                </a:r>
                <a:r>
                  <a:rPr lang="en-US" dirty="0" smtClean="0">
                    <a:latin typeface="Times New Roman" panose="02020603050405020304" pitchFamily="18" charset="0"/>
                    <a:ea typeface="MS Mincho"/>
                    <a:cs typeface="Times New Roman" panose="02020603050405020304" pitchFamily="18" charset="0"/>
                  </a:rPr>
                  <a:t> </a:t>
                </a:r>
                <a:r>
                  <a:rPr lang="en-US" dirty="0" err="1" smtClean="0">
                    <a:latin typeface="Times New Roman" panose="02020603050405020304" pitchFamily="18" charset="0"/>
                    <a:ea typeface="MS Mincho"/>
                    <a:cs typeface="Times New Roman" panose="02020603050405020304" pitchFamily="18" charset="0"/>
                  </a:rPr>
                  <a:t>ứng</a:t>
                </a:r>
                <a:r>
                  <a:rPr lang="en-US" dirty="0" smtClean="0">
                    <a:latin typeface="Times New Roman" panose="02020603050405020304" pitchFamily="18" charset="0"/>
                    <a:ea typeface="MS Mincho"/>
                    <a:cs typeface="Times New Roman" panose="02020603050405020304" pitchFamily="18" charset="0"/>
                  </a:rPr>
                  <a:t> </a:t>
                </a:r>
                <a:r>
                  <a:rPr lang="en-US" dirty="0" err="1" smtClean="0">
                    <a:latin typeface="Times New Roman" panose="02020603050405020304" pitchFamily="18" charset="0"/>
                    <a:ea typeface="MS Mincho"/>
                    <a:cs typeface="Times New Roman" panose="02020603050405020304" pitchFamily="18" charset="0"/>
                  </a:rPr>
                  <a:t>với</a:t>
                </a:r>
                <a:r>
                  <a:rPr lang="en-US" dirty="0" smtClean="0">
                    <a:latin typeface="Times New Roman" panose="02020603050405020304" pitchFamily="18" charset="0"/>
                    <a:ea typeface="MS Mincho"/>
                    <a:cs typeface="Times New Roman" panose="02020603050405020304" pitchFamily="18" charset="0"/>
                  </a:rPr>
                  <a:t> 3 </a:t>
                </a:r>
                <a:r>
                  <a:rPr lang="en-US" dirty="0" err="1" smtClean="0">
                    <a:latin typeface="Times New Roman" panose="02020603050405020304" pitchFamily="18" charset="0"/>
                    <a:ea typeface="MS Mincho"/>
                    <a:cs typeface="Times New Roman" panose="02020603050405020304" pitchFamily="18" charset="0"/>
                  </a:rPr>
                  <a:t>trục</a:t>
                </a:r>
                <a:r>
                  <a:rPr lang="en-US" dirty="0" smtClean="0">
                    <a:latin typeface="Times New Roman" panose="02020603050405020304" pitchFamily="18" charset="0"/>
                    <a:ea typeface="MS Mincho"/>
                    <a:cs typeface="Times New Roman" panose="02020603050405020304" pitchFamily="18" charset="0"/>
                  </a:rPr>
                  <a:t> </a:t>
                </a:r>
                <a:r>
                  <a:rPr lang="en-US" dirty="0" err="1" smtClean="0">
                    <a:latin typeface="Times New Roman" panose="02020603050405020304" pitchFamily="18" charset="0"/>
                    <a:ea typeface="MS Mincho"/>
                    <a:cs typeface="Times New Roman" panose="02020603050405020304" pitchFamily="18" charset="0"/>
                  </a:rPr>
                  <a:t>của</a:t>
                </a:r>
                <a:r>
                  <a:rPr lang="en-US" dirty="0" smtClean="0">
                    <a:latin typeface="Times New Roman" panose="02020603050405020304" pitchFamily="18" charset="0"/>
                    <a:ea typeface="MS Mincho"/>
                    <a:cs typeface="Times New Roman" panose="02020603050405020304" pitchFamily="18" charset="0"/>
                  </a:rPr>
                  <a:t> </a:t>
                </a:r>
                <a:r>
                  <a:rPr lang="en-US" dirty="0" err="1" smtClean="0">
                    <a:latin typeface="Times New Roman" panose="02020603050405020304" pitchFamily="18" charset="0"/>
                    <a:ea typeface="MS Mincho"/>
                    <a:cs typeface="Times New Roman" panose="02020603050405020304" pitchFamily="18" charset="0"/>
                  </a:rPr>
                  <a:t>hệ</a:t>
                </a:r>
                <a:r>
                  <a:rPr lang="en-US" dirty="0" smtClean="0">
                    <a:latin typeface="Times New Roman" panose="02020603050405020304" pitchFamily="18" charset="0"/>
                    <a:ea typeface="MS Mincho"/>
                    <a:cs typeface="Times New Roman" panose="02020603050405020304" pitchFamily="18" charset="0"/>
                  </a:rPr>
                  <a:t> </a:t>
                </a:r>
                <a:r>
                  <a:rPr lang="en-US" dirty="0" err="1" smtClean="0">
                    <a:latin typeface="Times New Roman" panose="02020603050405020304" pitchFamily="18" charset="0"/>
                    <a:ea typeface="MS Mincho"/>
                    <a:cs typeface="Times New Roman" panose="02020603050405020304" pitchFamily="18" charset="0"/>
                  </a:rPr>
                  <a:t>không</a:t>
                </a:r>
                <a:r>
                  <a:rPr lang="en-US" dirty="0" smtClean="0">
                    <a:latin typeface="Times New Roman" panose="02020603050405020304" pitchFamily="18" charset="0"/>
                    <a:ea typeface="MS Mincho"/>
                    <a:cs typeface="Times New Roman" panose="02020603050405020304" pitchFamily="18" charset="0"/>
                  </a:rPr>
                  <a:t> </a:t>
                </a:r>
                <a:r>
                  <a:rPr lang="en-US" dirty="0" err="1" smtClean="0">
                    <a:latin typeface="Times New Roman" panose="02020603050405020304" pitchFamily="18" charset="0"/>
                    <a:ea typeface="MS Mincho"/>
                    <a:cs typeface="Times New Roman" panose="02020603050405020304" pitchFamily="18" charset="0"/>
                  </a:rPr>
                  <a:t>gian</a:t>
                </a:r>
                <a:r>
                  <a:rPr lang="en-US" dirty="0" smtClean="0">
                    <a:latin typeface="Times New Roman" panose="02020603050405020304" pitchFamily="18" charset="0"/>
                    <a:ea typeface="MS Mincho"/>
                    <a:cs typeface="Times New Roman" panose="02020603050405020304" pitchFamily="18" charset="0"/>
                  </a:rPr>
                  <a:t> 3 </a:t>
                </a:r>
                <a:r>
                  <a:rPr lang="en-US" dirty="0" err="1" smtClean="0">
                    <a:latin typeface="Times New Roman" panose="02020603050405020304" pitchFamily="18" charset="0"/>
                    <a:ea typeface="MS Mincho"/>
                    <a:cs typeface="Times New Roman" panose="02020603050405020304" pitchFamily="18" charset="0"/>
                  </a:rPr>
                  <a:t>chiều</a:t>
                </a:r>
                <a:endParaRPr lang="en-US" dirty="0">
                  <a:latin typeface="Times New Roman" panose="02020603050405020304" pitchFamily="18" charset="0"/>
                  <a:ea typeface="MS Mincho"/>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838199" y="4703511"/>
                <a:ext cx="8514807" cy="1643783"/>
              </a:xfrm>
              <a:prstGeom prst="rect">
                <a:avLst/>
              </a:prstGeom>
              <a:blipFill>
                <a:blip r:embed="rId5"/>
                <a:stretch>
                  <a:fillRect t="-2230" b="-5204"/>
                </a:stretch>
              </a:blipFill>
            </p:spPr>
            <p:txBody>
              <a:bodyPr/>
              <a:lstStyle/>
              <a:p>
                <a:r>
                  <a:rPr lang="en-US">
                    <a:noFill/>
                  </a:rPr>
                  <a:t> </a:t>
                </a:r>
              </a:p>
            </p:txBody>
          </p:sp>
        </mc:Fallback>
      </mc:AlternateContent>
    </p:spTree>
    <p:extLst>
      <p:ext uri="{BB962C8B-B14F-4D97-AF65-F5344CB8AC3E}">
        <p14:creationId xmlns:p14="http://schemas.microsoft.com/office/powerpoint/2010/main" val="26200002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359" y="504825"/>
            <a:ext cx="8596668" cy="1320800"/>
          </a:xfrm>
        </p:spPr>
        <p:txBody>
          <a:bodyPr>
            <a:normAutofit/>
          </a:bodyPr>
          <a:lstStyle/>
          <a:p>
            <a:r>
              <a:rPr lang="en-US" sz="3200" dirty="0" err="1" smtClean="0">
                <a:latin typeface="Arial" panose="020B0604020202020204" pitchFamily="34" charset="0"/>
                <a:cs typeface="Arial" panose="020B0604020202020204" pitchFamily="34" charset="0"/>
              </a:rPr>
              <a:t>Cơ</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sở</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lý</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thuyết</a:t>
            </a:r>
            <a:r>
              <a:rPr lang="en-US" sz="3200" dirty="0" smtClean="0">
                <a:latin typeface="Arial" panose="020B0604020202020204" pitchFamily="34" charset="0"/>
                <a:cs typeface="Arial" panose="020B0604020202020204" pitchFamily="34" charset="0"/>
              </a:rPr>
              <a:t> – </a:t>
            </a:r>
            <a:r>
              <a:rPr lang="en-US" sz="3200" dirty="0" err="1" smtClean="0">
                <a:latin typeface="Arial" panose="020B0604020202020204" pitchFamily="34" charset="0"/>
                <a:cs typeface="Arial" panose="020B0604020202020204" pitchFamily="34" charset="0"/>
              </a:rPr>
              <a:t>Giao</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thức</a:t>
            </a:r>
            <a:r>
              <a:rPr lang="en-US" sz="3200" dirty="0" smtClean="0">
                <a:latin typeface="Arial" panose="020B0604020202020204" pitchFamily="34" charset="0"/>
                <a:cs typeface="Arial" panose="020B0604020202020204" pitchFamily="34" charset="0"/>
              </a:rPr>
              <a:t> MQTT</a:t>
            </a:r>
            <a:endParaRPr lang="en-US" sz="32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24132" y="1410103"/>
            <a:ext cx="8723812" cy="2374107"/>
          </a:xfrm>
        </p:spPr>
        <p:txBody>
          <a:bodyPr>
            <a:normAutofit/>
          </a:bodyPr>
          <a:lstStyle/>
          <a:p>
            <a:pPr marL="57150" indent="0">
              <a:buNone/>
            </a:pPr>
            <a:r>
              <a:rPr lang="en-US" sz="1600" dirty="0">
                <a:solidFill>
                  <a:schemeClr val="tx1"/>
                </a:solidFill>
                <a:latin typeface="Arial" panose="020B0604020202020204" pitchFamily="34" charset="0"/>
                <a:cs typeface="Arial" panose="020B0604020202020204" pitchFamily="34" charset="0"/>
              </a:rPr>
              <a:t>MQTT - Message Queue Telemetry </a:t>
            </a:r>
            <a:r>
              <a:rPr lang="en-US" sz="1600" dirty="0" smtClean="0">
                <a:solidFill>
                  <a:schemeClr val="tx1"/>
                </a:solidFill>
                <a:latin typeface="Arial" panose="020B0604020202020204" pitchFamily="34" charset="0"/>
                <a:cs typeface="Arial" panose="020B0604020202020204" pitchFamily="34" charset="0"/>
              </a:rPr>
              <a:t>Transport ( </a:t>
            </a:r>
            <a:r>
              <a:rPr lang="en-US" sz="1600" dirty="0" err="1" smtClean="0">
                <a:solidFill>
                  <a:schemeClr val="tx1"/>
                </a:solidFill>
                <a:latin typeface="Arial" panose="020B0604020202020204" pitchFamily="34" charset="0"/>
                <a:cs typeface="Arial" panose="020B0604020202020204" pitchFamily="34" charset="0"/>
              </a:rPr>
              <a:t>Truyền</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thông</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từ</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xa</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kiểu</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hàng</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đợi</a:t>
            </a:r>
            <a:r>
              <a:rPr lang="en-US" sz="1600" dirty="0" smtClean="0">
                <a:solidFill>
                  <a:schemeClr val="tx1"/>
                </a:solidFill>
                <a:latin typeface="Arial" panose="020B0604020202020204" pitchFamily="34" charset="0"/>
                <a:cs typeface="Arial" panose="020B0604020202020204" pitchFamily="34" charset="0"/>
              </a:rPr>
              <a:t> )</a:t>
            </a:r>
          </a:p>
          <a:p>
            <a:pPr marL="57150" indent="0">
              <a:buNone/>
            </a:pPr>
            <a:r>
              <a:rPr lang="en-US" sz="1600" dirty="0" smtClean="0">
                <a:solidFill>
                  <a:schemeClr val="tx1"/>
                </a:solidFill>
                <a:latin typeface="Arial" panose="020B0604020202020204" pitchFamily="34" charset="0"/>
                <a:cs typeface="Arial" panose="020B0604020202020204" pitchFamily="34" charset="0"/>
              </a:rPr>
              <a:t> </a:t>
            </a:r>
            <a:r>
              <a:rPr lang="vi-VN" sz="1600" dirty="0">
                <a:solidFill>
                  <a:schemeClr val="tx1"/>
                </a:solidFill>
                <a:cs typeface="Arial" panose="020B0604020202020204" pitchFamily="34" charset="0"/>
              </a:rPr>
              <a:t>Đây là một giao thức truyền thông điệp ( message )  theo mô hình xuất bản/ theo dõi ( </a:t>
            </a:r>
            <a:r>
              <a:rPr lang="vi-VN" sz="1600" dirty="0" smtClean="0">
                <a:solidFill>
                  <a:schemeClr val="tx1"/>
                </a:solidFill>
                <a:cs typeface="Arial" panose="020B0604020202020204" pitchFamily="34" charset="0"/>
              </a:rPr>
              <a:t>publish/subcribe</a:t>
            </a:r>
            <a:r>
              <a:rPr lang="en-US" sz="1600" dirty="0" smtClean="0">
                <a:solidFill>
                  <a:schemeClr val="tx1"/>
                </a:solidFill>
                <a:cs typeface="Arial" panose="020B0604020202020204" pitchFamily="34" charset="0"/>
              </a:rPr>
              <a:t> qua </a:t>
            </a:r>
            <a:r>
              <a:rPr lang="en-US" sz="1600" dirty="0" err="1" smtClean="0">
                <a:solidFill>
                  <a:schemeClr val="tx1"/>
                </a:solidFill>
                <a:cs typeface="Arial" panose="020B0604020202020204" pitchFamily="34" charset="0"/>
              </a:rPr>
              <a:t>chủ</a:t>
            </a:r>
            <a:r>
              <a:rPr lang="en-US" sz="1600" dirty="0" smtClean="0">
                <a:solidFill>
                  <a:schemeClr val="tx1"/>
                </a:solidFill>
                <a:cs typeface="Arial" panose="020B0604020202020204" pitchFamily="34" charset="0"/>
              </a:rPr>
              <a:t> </a:t>
            </a:r>
            <a:r>
              <a:rPr lang="en-US" sz="1600" dirty="0" err="1" smtClean="0">
                <a:solidFill>
                  <a:schemeClr val="tx1"/>
                </a:solidFill>
                <a:cs typeface="Arial" panose="020B0604020202020204" pitchFamily="34" charset="0"/>
              </a:rPr>
              <a:t>đề</a:t>
            </a:r>
            <a:r>
              <a:rPr lang="en-US" sz="1600" dirty="0" smtClean="0">
                <a:solidFill>
                  <a:schemeClr val="tx1"/>
                </a:solidFill>
                <a:cs typeface="Arial" panose="020B0604020202020204" pitchFamily="34" charset="0"/>
              </a:rPr>
              <a:t> ( topic)</a:t>
            </a:r>
            <a:endParaRPr lang="en-US" sz="1600" dirty="0" smtClean="0">
              <a:solidFill>
                <a:schemeClr val="tx1"/>
              </a:solidFill>
              <a:latin typeface="Arial" panose="020B0604020202020204" pitchFamily="34" charset="0"/>
              <a:cs typeface="Arial" panose="020B0604020202020204" pitchFamily="34" charset="0"/>
            </a:endParaRPr>
          </a:p>
        </p:txBody>
      </p:sp>
      <p:pic>
        <p:nvPicPr>
          <p:cNvPr id="14" name="Picture 13"/>
          <p:cNvPicPr/>
          <p:nvPr/>
        </p:nvPicPr>
        <p:blipFill>
          <a:blip r:embed="rId3"/>
          <a:stretch>
            <a:fillRect/>
          </a:stretch>
        </p:blipFill>
        <p:spPr>
          <a:xfrm>
            <a:off x="1291771" y="2730903"/>
            <a:ext cx="8070884" cy="3942612"/>
          </a:xfrm>
          <a:prstGeom prst="rect">
            <a:avLst/>
          </a:prstGeom>
        </p:spPr>
      </p:pic>
    </p:spTree>
    <p:extLst>
      <p:ext uri="{BB962C8B-B14F-4D97-AF65-F5344CB8AC3E}">
        <p14:creationId xmlns:p14="http://schemas.microsoft.com/office/powerpoint/2010/main" val="2965685036"/>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824</TotalTime>
  <Words>1667</Words>
  <Application>Microsoft Office PowerPoint</Application>
  <PresentationFormat>Widescreen</PresentationFormat>
  <Paragraphs>175</Paragraphs>
  <Slides>20</Slides>
  <Notes>19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MS Gothic</vt:lpstr>
      <vt:lpstr>Arial</vt:lpstr>
      <vt:lpstr>Calibri</vt:lpstr>
      <vt:lpstr>Cambria Math</vt:lpstr>
      <vt:lpstr>MS Mincho</vt:lpstr>
      <vt:lpstr>Times New Roman</vt:lpstr>
      <vt:lpstr>Trebuchet MS</vt:lpstr>
      <vt:lpstr>Wingdings 3</vt:lpstr>
      <vt:lpstr>Facet</vt:lpstr>
      <vt:lpstr>PowerPoint Presentation</vt:lpstr>
      <vt:lpstr>Nội dung</vt:lpstr>
      <vt:lpstr>Tổng quan về đề tài và cơ sở lý thuyết </vt:lpstr>
      <vt:lpstr>Tổng quan đề tài – Công nghệ VR</vt:lpstr>
      <vt:lpstr>Tổng quan đề tài – Công nghệ VR</vt:lpstr>
      <vt:lpstr>Tổng quan đề tài – Phạm vi đề tài </vt:lpstr>
      <vt:lpstr>Cơ sở lý thuyết – Các thành phần liên quan thu nhận thông tin từ phần cứng </vt:lpstr>
      <vt:lpstr>Cơ sở lý thuyết – Kiến thức cơ bản</vt:lpstr>
      <vt:lpstr>Cơ sở lý thuyết – Giao thức MQTT</vt:lpstr>
      <vt:lpstr>Cơ sở lý thuyết – Driver và hệ thống tệp tin trên HĐH Linux  </vt:lpstr>
      <vt:lpstr>Phân tích và trình bày cách triển khai  các thành phần trong thiết kế sản phẩm  </vt:lpstr>
      <vt:lpstr>Sơ đồ khối tổng quát</vt:lpstr>
      <vt:lpstr>Khối thu nhận dữ liệu</vt:lpstr>
      <vt:lpstr>Khối truyền thông không dây trong hệ thống</vt:lpstr>
      <vt:lpstr>Cơ sở kiến thức – Thành phần tiếp nhận dữ liệu và xử lý</vt:lpstr>
      <vt:lpstr>Thiết kế phần cứng</vt:lpstr>
      <vt:lpstr>Thiết kế phần cứng</vt:lpstr>
      <vt:lpstr>Kết quả</vt:lpstr>
      <vt:lpstr>Kết luận &amp; Đề xuất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Cấu trúc đồ án </dc:title>
  <dc:creator>Admin</dc:creator>
  <cp:lastModifiedBy>vuhailongkl97@gmail.com</cp:lastModifiedBy>
  <cp:revision>359</cp:revision>
  <dcterms:created xsi:type="dcterms:W3CDTF">2019-12-29T03:48:56Z</dcterms:created>
  <dcterms:modified xsi:type="dcterms:W3CDTF">2020-01-05T18:42:45Z</dcterms:modified>
</cp:coreProperties>
</file>